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61" r:id="rId5"/>
    <p:sldId id="260" r:id="rId6"/>
    <p:sldId id="258" r:id="rId7"/>
    <p:sldId id="262" r:id="rId8"/>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Bolton" initials="RB" lastIdx="2" clrIdx="0">
    <p:extLst>
      <p:ext uri="{19B8F6BF-5375-455C-9EA6-DF929625EA0E}">
        <p15:presenceInfo xmlns:p15="http://schemas.microsoft.com/office/powerpoint/2012/main" userId="Rosie Bol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78" y="270"/>
      </p:cViewPr>
      <p:guideLst/>
    </p:cSldViewPr>
  </p:slideViewPr>
  <p:notesTextViewPr>
    <p:cViewPr>
      <p:scale>
        <a:sx n="1" d="1"/>
        <a:sy n="1" d="1"/>
      </p:scale>
      <p:origin x="0" y="0"/>
    </p:cViewPr>
  </p:notesTextViewPr>
  <p:sorterViewPr>
    <p:cViewPr>
      <p:scale>
        <a:sx n="116" d="100"/>
        <a:sy n="116" d="100"/>
      </p:scale>
      <p:origin x="0" y="-30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644237"/>
            <a:ext cx="8915399" cy="1662546"/>
          </a:xfrm>
        </p:spPr>
        <p:txBody>
          <a:bodyPr>
            <a:normAutofit fontScale="90000"/>
          </a:bodyPr>
          <a:lstStyle/>
          <a:p>
            <a:pPr algn="ctr"/>
            <a:r>
              <a:rPr lang="en-GB" b="1" dirty="0" smtClean="0"/>
              <a:t>COURAGEOUS ADVOCATE</a:t>
            </a:r>
            <a:br>
              <a:rPr lang="en-GB" b="1" dirty="0" smtClean="0"/>
            </a:br>
            <a:r>
              <a:rPr lang="en-GB" b="1" dirty="0" smtClean="0"/>
              <a:t> of the WEEK</a:t>
            </a:r>
            <a:endParaRPr lang="en-US" b="1" dirty="0"/>
          </a:p>
        </p:txBody>
      </p:sp>
      <p:sp>
        <p:nvSpPr>
          <p:cNvPr id="3" name="Subtitle 2"/>
          <p:cNvSpPr>
            <a:spLocks noGrp="1"/>
          </p:cNvSpPr>
          <p:nvPr>
            <p:ph type="subTitle" idx="1"/>
          </p:nvPr>
        </p:nvSpPr>
        <p:spPr>
          <a:xfrm>
            <a:off x="2589213" y="2306783"/>
            <a:ext cx="8915399" cy="3596879"/>
          </a:xfrm>
        </p:spPr>
        <p:txBody>
          <a:bodyPr>
            <a:normAutofit fontScale="92500" lnSpcReduction="10000"/>
          </a:bodyPr>
          <a:lstStyle/>
          <a:p>
            <a:pPr algn="ctr"/>
            <a:endParaRPr lang="en-GB" sz="4000" b="1" dirty="0" smtClean="0">
              <a:solidFill>
                <a:srgbClr val="00B050"/>
              </a:solidFill>
            </a:endParaRPr>
          </a:p>
          <a:p>
            <a:pPr algn="ctr"/>
            <a:r>
              <a:rPr lang="en-GB" sz="7000" b="1" u="sng" dirty="0" err="1" smtClean="0">
                <a:solidFill>
                  <a:srgbClr val="00B050"/>
                </a:solidFill>
              </a:rPr>
              <a:t>C.S.Lewis</a:t>
            </a:r>
            <a:endParaRPr lang="en-GB" sz="7000" b="1" u="sng" dirty="0" smtClean="0">
              <a:solidFill>
                <a:srgbClr val="00B050"/>
              </a:solidFill>
            </a:endParaRPr>
          </a:p>
          <a:p>
            <a:endParaRPr lang="en-GB" sz="4000" b="1" dirty="0" smtClean="0">
              <a:solidFill>
                <a:srgbClr val="00B050"/>
              </a:solidFill>
            </a:endParaRPr>
          </a:p>
          <a:p>
            <a:r>
              <a:rPr lang="en-GB" sz="2400" i="1" dirty="0" smtClean="0">
                <a:solidFill>
                  <a:srgbClr val="0070C0"/>
                </a:solidFill>
              </a:rPr>
              <a:t>“True </a:t>
            </a:r>
            <a:r>
              <a:rPr lang="en-GB" sz="2400" i="1" dirty="0">
                <a:solidFill>
                  <a:srgbClr val="0070C0"/>
                </a:solidFill>
              </a:rPr>
              <a:t>humility is not thinking less of yourself; it is thinking of yourself less</a:t>
            </a:r>
            <a:r>
              <a:rPr lang="en-GB" sz="2400" i="1" dirty="0" smtClean="0">
                <a:solidFill>
                  <a:srgbClr val="0070C0"/>
                </a:solidFill>
              </a:rPr>
              <a:t>.”</a:t>
            </a:r>
          </a:p>
          <a:p>
            <a:r>
              <a:rPr lang="en-GB" sz="2400" b="1" i="1" dirty="0" smtClean="0">
                <a:solidFill>
                  <a:srgbClr val="0070C0"/>
                </a:solidFill>
              </a:rPr>
              <a:t>What do you think CS Lewis meant by this?</a:t>
            </a:r>
            <a:endParaRPr lang="en-GB" sz="2400" b="1" dirty="0">
              <a:solidFill>
                <a:srgbClr val="0070C0"/>
              </a:solidFill>
            </a:endParaRPr>
          </a:p>
          <a:p>
            <a:endParaRPr lang="en-GB" sz="4000" b="1" dirty="0" smtClean="0">
              <a:solidFill>
                <a:srgbClr val="00B050"/>
              </a:solidFill>
            </a:endParaRPr>
          </a:p>
          <a:p>
            <a:pPr algn="ctr"/>
            <a:endParaRPr lang="en-US" sz="4000" b="1" dirty="0">
              <a:solidFill>
                <a:srgbClr val="00B050"/>
              </a:solidFill>
            </a:endParaRPr>
          </a:p>
        </p:txBody>
      </p:sp>
      <p:pic>
        <p:nvPicPr>
          <p:cNvPr id="4" name="Picture 3"/>
          <p:cNvPicPr>
            <a:picLocks noChangeAspect="1"/>
          </p:cNvPicPr>
          <p:nvPr/>
        </p:nvPicPr>
        <p:blipFill>
          <a:blip r:embed="rId2"/>
          <a:stretch>
            <a:fillRect/>
          </a:stretch>
        </p:blipFill>
        <p:spPr>
          <a:xfrm>
            <a:off x="1559278" y="1963984"/>
            <a:ext cx="2786944" cy="1914631"/>
          </a:xfrm>
          <a:prstGeom prst="rect">
            <a:avLst/>
          </a:prstGeom>
        </p:spPr>
      </p:pic>
    </p:spTree>
    <p:extLst>
      <p:ext uri="{BB962C8B-B14F-4D97-AF65-F5344CB8AC3E}">
        <p14:creationId xmlns:p14="http://schemas.microsoft.com/office/powerpoint/2010/main" val="70575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5905" y="1997839"/>
            <a:ext cx="7968095" cy="461665"/>
          </a:xfrm>
          <a:prstGeom prst="rect">
            <a:avLst/>
          </a:prstGeom>
        </p:spPr>
        <p:txBody>
          <a:bodyPr wrap="square">
            <a:spAutoFit/>
          </a:bodyPr>
          <a:lstStyle/>
          <a:p>
            <a:endParaRPr lang="en-GB" sz="2400" dirty="0" smtClean="0"/>
          </a:p>
        </p:txBody>
      </p:sp>
      <p:sp>
        <p:nvSpPr>
          <p:cNvPr id="2" name="Rectangle 1"/>
          <p:cNvSpPr/>
          <p:nvPr/>
        </p:nvSpPr>
        <p:spPr>
          <a:xfrm>
            <a:off x="3047999" y="2551837"/>
            <a:ext cx="7913511" cy="3785652"/>
          </a:xfrm>
          <a:prstGeom prst="rect">
            <a:avLst/>
          </a:prstGeom>
        </p:spPr>
        <p:txBody>
          <a:bodyPr wrap="square">
            <a:spAutoFit/>
          </a:bodyPr>
          <a:lstStyle/>
          <a:p>
            <a:endParaRPr lang="en-GB" sz="2400" dirty="0"/>
          </a:p>
          <a:p>
            <a:r>
              <a:rPr lang="en-GB" sz="2400" dirty="0" smtClean="0"/>
              <a:t>This </a:t>
            </a:r>
            <a:r>
              <a:rPr lang="en-GB" sz="2400" dirty="0"/>
              <a:t>year, Advent Sunday </a:t>
            </a:r>
            <a:r>
              <a:rPr lang="en-GB" sz="2400" dirty="0" smtClean="0"/>
              <a:t>(29</a:t>
            </a:r>
            <a:r>
              <a:rPr lang="en-GB" sz="2400" baseline="30000" dirty="0" smtClean="0"/>
              <a:t>th</a:t>
            </a:r>
            <a:r>
              <a:rPr lang="en-GB" sz="2400" dirty="0" smtClean="0"/>
              <a:t> November) fell </a:t>
            </a:r>
            <a:r>
              <a:rPr lang="en-GB" sz="2400" dirty="0"/>
              <a:t>on the birthday of a great </a:t>
            </a:r>
            <a:r>
              <a:rPr lang="en-GB" sz="2400" dirty="0" smtClean="0"/>
              <a:t>author and </a:t>
            </a:r>
            <a:r>
              <a:rPr lang="en-GB" sz="2400" dirty="0"/>
              <a:t>Christian disciple: C. S. Lewis</a:t>
            </a:r>
            <a:r>
              <a:rPr lang="en-GB" sz="2400" dirty="0" smtClean="0"/>
              <a:t>. He was born in 1898.</a:t>
            </a:r>
          </a:p>
          <a:p>
            <a:endParaRPr lang="en-GB" sz="2400" dirty="0"/>
          </a:p>
          <a:p>
            <a:r>
              <a:rPr lang="en-GB" sz="2400" dirty="0"/>
              <a:t>His full name </a:t>
            </a:r>
            <a:r>
              <a:rPr lang="en-GB" sz="2400" dirty="0" smtClean="0"/>
              <a:t>was </a:t>
            </a:r>
            <a:r>
              <a:rPr lang="en-GB" sz="2400" b="1" dirty="0">
                <a:solidFill>
                  <a:srgbClr val="0070C0"/>
                </a:solidFill>
              </a:rPr>
              <a:t>C</a:t>
            </a:r>
            <a:r>
              <a:rPr lang="en-GB" sz="2400" dirty="0"/>
              <a:t>live </a:t>
            </a:r>
            <a:r>
              <a:rPr lang="en-GB" sz="2400" b="1" dirty="0">
                <a:solidFill>
                  <a:srgbClr val="0070C0"/>
                </a:solidFill>
              </a:rPr>
              <a:t>S</a:t>
            </a:r>
            <a:r>
              <a:rPr lang="en-GB" sz="2400" dirty="0"/>
              <a:t>taples Lewis, but his friends and family called him Jack</a:t>
            </a:r>
            <a:r>
              <a:rPr lang="en-GB" sz="2400" dirty="0" smtClean="0"/>
              <a:t>.</a:t>
            </a:r>
          </a:p>
          <a:p>
            <a:endParaRPr lang="en-GB" sz="2400" dirty="0"/>
          </a:p>
          <a:p>
            <a:r>
              <a:rPr lang="en-GB" sz="2400" dirty="0" smtClean="0"/>
              <a:t>When CS Lewis was younger, he was an </a:t>
            </a:r>
            <a:r>
              <a:rPr lang="en-GB" sz="2400" b="1" dirty="0" smtClean="0">
                <a:solidFill>
                  <a:srgbClr val="0070C0"/>
                </a:solidFill>
              </a:rPr>
              <a:t>atheist</a:t>
            </a:r>
            <a:r>
              <a:rPr lang="en-GB" sz="2400" dirty="0" smtClean="0"/>
              <a:t>. This means that he did not believe in God.</a:t>
            </a:r>
            <a:endParaRPr lang="en-GB" sz="2400" dirty="0"/>
          </a:p>
        </p:txBody>
      </p:sp>
      <p:pic>
        <p:nvPicPr>
          <p:cNvPr id="3" name="Picture 2"/>
          <p:cNvPicPr>
            <a:picLocks noChangeAspect="1"/>
          </p:cNvPicPr>
          <p:nvPr/>
        </p:nvPicPr>
        <p:blipFill>
          <a:blip r:embed="rId2"/>
          <a:stretch>
            <a:fillRect/>
          </a:stretch>
        </p:blipFill>
        <p:spPr>
          <a:xfrm>
            <a:off x="5049709" y="226062"/>
            <a:ext cx="3623949" cy="2002609"/>
          </a:xfrm>
          <a:prstGeom prst="rect">
            <a:avLst/>
          </a:prstGeom>
        </p:spPr>
      </p:pic>
    </p:spTree>
    <p:extLst>
      <p:ext uri="{BB962C8B-B14F-4D97-AF65-F5344CB8AC3E}">
        <p14:creationId xmlns:p14="http://schemas.microsoft.com/office/powerpoint/2010/main" val="87877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592924" y="624110"/>
            <a:ext cx="4780591" cy="830618"/>
          </a:xfrm>
        </p:spPr>
        <p:txBody>
          <a:bodyPr>
            <a:normAutofit fontScale="90000"/>
          </a:bodyPr>
          <a:lstStyle/>
          <a:p>
            <a:r>
              <a:rPr lang="en-GB" sz="2200" dirty="0" smtClean="0"/>
              <a:t>    </a:t>
            </a:r>
            <a:br>
              <a:rPr lang="en-GB" sz="2200" dirty="0" smtClean="0"/>
            </a:br>
            <a:r>
              <a:rPr lang="en-GB" sz="2200" dirty="0"/>
              <a:t/>
            </a:r>
            <a:br>
              <a:rPr lang="en-GB" sz="2200" dirty="0"/>
            </a:br>
            <a:r>
              <a:rPr lang="en-GB" dirty="0" smtClean="0"/>
              <a:t/>
            </a:r>
            <a:br>
              <a:rPr lang="en-GB" dirty="0" smtClean="0"/>
            </a:br>
            <a:r>
              <a:rPr lang="en-GB" dirty="0" smtClean="0"/>
              <a:t/>
            </a:r>
            <a:br>
              <a:rPr lang="en-GB" dirty="0" smtClean="0"/>
            </a:br>
            <a:endParaRPr lang="en-GB" dirty="0"/>
          </a:p>
        </p:txBody>
      </p:sp>
      <p:sp>
        <p:nvSpPr>
          <p:cNvPr id="15" name="Rectangle 14"/>
          <p:cNvSpPr/>
          <p:nvPr/>
        </p:nvSpPr>
        <p:spPr>
          <a:xfrm>
            <a:off x="1535289" y="327378"/>
            <a:ext cx="10498667" cy="636693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n-GB" sz="2400" dirty="0" smtClean="0"/>
          </a:p>
          <a:p>
            <a:endParaRPr lang="en-GB" sz="2400" dirty="0" smtClean="0"/>
          </a:p>
          <a:p>
            <a:r>
              <a:rPr lang="en-GB" sz="2400" dirty="0" smtClean="0"/>
              <a:t>As a young boy, CS Lewis loved reading and particularly enjoyed the Beatrix Potter stories.</a:t>
            </a:r>
          </a:p>
          <a:p>
            <a:endParaRPr lang="en-GB" sz="2400" dirty="0" smtClean="0"/>
          </a:p>
          <a:p>
            <a:r>
              <a:rPr lang="en-GB" sz="2400" dirty="0" smtClean="0"/>
              <a:t>He wrote his own animal stories too. </a:t>
            </a:r>
          </a:p>
          <a:p>
            <a:endParaRPr lang="en-GB" sz="2400" dirty="0" smtClean="0"/>
          </a:p>
          <a:p>
            <a:r>
              <a:rPr lang="en-GB" sz="2400" dirty="0" smtClean="0"/>
              <a:t>C. S. Lewis fought in the trenches in the Somme Valley in France during World War 1. He was wounded in April 1918 and returned to Britain</a:t>
            </a:r>
            <a:r>
              <a:rPr lang="en-GB" sz="2400" dirty="0" smtClean="0"/>
              <a:t>. He was seeking meaning for his life.</a:t>
            </a:r>
            <a:endParaRPr lang="en-GB" sz="2400" dirty="0" smtClean="0"/>
          </a:p>
          <a:p>
            <a:endParaRPr lang="en-GB" dirty="0" smtClean="0"/>
          </a:p>
        </p:txBody>
      </p:sp>
      <p:pic>
        <p:nvPicPr>
          <p:cNvPr id="2" name="Picture 1"/>
          <p:cNvPicPr>
            <a:picLocks noChangeAspect="1"/>
          </p:cNvPicPr>
          <p:nvPr/>
        </p:nvPicPr>
        <p:blipFill>
          <a:blip r:embed="rId2"/>
          <a:stretch>
            <a:fillRect/>
          </a:stretch>
        </p:blipFill>
        <p:spPr>
          <a:xfrm>
            <a:off x="2093589" y="528692"/>
            <a:ext cx="1619912" cy="1622165"/>
          </a:xfrm>
          <a:prstGeom prst="rect">
            <a:avLst/>
          </a:prstGeom>
        </p:spPr>
      </p:pic>
      <p:pic>
        <p:nvPicPr>
          <p:cNvPr id="3" name="Picture 2"/>
          <p:cNvPicPr>
            <a:picLocks noChangeAspect="1"/>
          </p:cNvPicPr>
          <p:nvPr/>
        </p:nvPicPr>
        <p:blipFill>
          <a:blip r:embed="rId3"/>
          <a:stretch>
            <a:fillRect/>
          </a:stretch>
        </p:blipFill>
        <p:spPr>
          <a:xfrm>
            <a:off x="8169638" y="4945503"/>
            <a:ext cx="2723213" cy="1361607"/>
          </a:xfrm>
          <a:prstGeom prst="rect">
            <a:avLst/>
          </a:prstGeom>
        </p:spPr>
      </p:pic>
    </p:spTree>
    <p:extLst>
      <p:ext uri="{BB962C8B-B14F-4D97-AF65-F5344CB8AC3E}">
        <p14:creationId xmlns:p14="http://schemas.microsoft.com/office/powerpoint/2010/main" val="47122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948" y="351235"/>
            <a:ext cx="9773586" cy="5601533"/>
          </a:xfrm>
          <a:prstGeom prst="rect">
            <a:avLst/>
          </a:prstGeom>
        </p:spPr>
        <p:txBody>
          <a:bodyPr wrap="square">
            <a:spAutoFit/>
          </a:bodyPr>
          <a:lstStyle/>
          <a:p>
            <a:r>
              <a:rPr lang="en-GB" sz="2400" dirty="0"/>
              <a:t>As a young adult, he had a group of friends, with whom he used to spend a lot of time talking through ideas. One of these friends was JRR Tolkien, who wrote The Lord of the Rings series of books. </a:t>
            </a:r>
            <a:endParaRPr lang="en-GB" sz="2400" dirty="0" smtClean="0"/>
          </a:p>
          <a:p>
            <a:endParaRPr lang="en-GB" sz="2400" dirty="0"/>
          </a:p>
          <a:p>
            <a:r>
              <a:rPr lang="en-GB" sz="2400" dirty="0"/>
              <a:t>It was through these talks that CS Lewis began to discover his belief in God. He realised that God gave him strength in the hard times and that God answered prayer, not by answering demands but by providing JOY through the amazing creations of nature, books and music</a:t>
            </a:r>
            <a:r>
              <a:rPr lang="en-GB" sz="2400" dirty="0" smtClean="0"/>
              <a:t>.</a:t>
            </a:r>
          </a:p>
          <a:p>
            <a:endParaRPr lang="en-GB" sz="2400" dirty="0"/>
          </a:p>
          <a:p>
            <a:endParaRPr lang="en-GB" dirty="0"/>
          </a:p>
          <a:p>
            <a:r>
              <a:rPr lang="en-GB" sz="2400" i="1" dirty="0">
                <a:solidFill>
                  <a:srgbClr val="0070C0"/>
                </a:solidFill>
              </a:rPr>
              <a:t>“I believe in Christianity as I believe that the </a:t>
            </a:r>
            <a:endParaRPr lang="en-GB" sz="2400" i="1" dirty="0" smtClean="0">
              <a:solidFill>
                <a:srgbClr val="0070C0"/>
              </a:solidFill>
            </a:endParaRPr>
          </a:p>
          <a:p>
            <a:r>
              <a:rPr lang="en-GB" sz="2400" i="1" dirty="0" smtClean="0">
                <a:solidFill>
                  <a:srgbClr val="0070C0"/>
                </a:solidFill>
              </a:rPr>
              <a:t>sun </a:t>
            </a:r>
            <a:r>
              <a:rPr lang="en-GB" sz="2400" i="1" dirty="0">
                <a:solidFill>
                  <a:srgbClr val="0070C0"/>
                </a:solidFill>
              </a:rPr>
              <a:t>has risen: not only because I see it, </a:t>
            </a:r>
            <a:r>
              <a:rPr lang="en-GB" sz="2400" i="1" dirty="0" smtClean="0">
                <a:solidFill>
                  <a:srgbClr val="0070C0"/>
                </a:solidFill>
              </a:rPr>
              <a:t>but</a:t>
            </a:r>
          </a:p>
          <a:p>
            <a:r>
              <a:rPr lang="en-GB" sz="2400" i="1" dirty="0" smtClean="0">
                <a:solidFill>
                  <a:srgbClr val="0070C0"/>
                </a:solidFill>
              </a:rPr>
              <a:t> </a:t>
            </a:r>
            <a:r>
              <a:rPr lang="en-GB" sz="2400" i="1" dirty="0">
                <a:solidFill>
                  <a:srgbClr val="0070C0"/>
                </a:solidFill>
              </a:rPr>
              <a:t>because by it I see everything else.”</a:t>
            </a:r>
          </a:p>
          <a:p>
            <a:pPr algn="ctr"/>
            <a:r>
              <a:rPr lang="en-GB" sz="2800" i="1" dirty="0"/>
              <a:t>What do you think this quote is saying?</a:t>
            </a:r>
            <a:endParaRPr lang="en-GB" sz="2800" dirty="0"/>
          </a:p>
        </p:txBody>
      </p:sp>
      <p:pic>
        <p:nvPicPr>
          <p:cNvPr id="3" name="Picture 2"/>
          <p:cNvPicPr>
            <a:picLocks noChangeAspect="1"/>
          </p:cNvPicPr>
          <p:nvPr/>
        </p:nvPicPr>
        <p:blipFill>
          <a:blip r:embed="rId2"/>
          <a:stretch>
            <a:fillRect/>
          </a:stretch>
        </p:blipFill>
        <p:spPr>
          <a:xfrm>
            <a:off x="8537548" y="3637795"/>
            <a:ext cx="2600144" cy="1717076"/>
          </a:xfrm>
          <a:prstGeom prst="rect">
            <a:avLst/>
          </a:prstGeom>
        </p:spPr>
      </p:pic>
    </p:spTree>
    <p:extLst>
      <p:ext uri="{BB962C8B-B14F-4D97-AF65-F5344CB8AC3E}">
        <p14:creationId xmlns:p14="http://schemas.microsoft.com/office/powerpoint/2010/main" val="17407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05803" y="734519"/>
            <a:ext cx="3141108" cy="2169982"/>
          </a:xfrm>
          <a:prstGeom prst="rect">
            <a:avLst/>
          </a:prstGeom>
        </p:spPr>
      </p:pic>
      <p:sp>
        <p:nvSpPr>
          <p:cNvPr id="3" name="Text Placeholder 2"/>
          <p:cNvSpPr>
            <a:spLocks noGrp="1"/>
          </p:cNvSpPr>
          <p:nvPr>
            <p:ph type="body" idx="1"/>
          </p:nvPr>
        </p:nvSpPr>
        <p:spPr>
          <a:xfrm>
            <a:off x="1753849" y="3530128"/>
            <a:ext cx="10208301" cy="2915642"/>
          </a:xfrm>
        </p:spPr>
        <p:txBody>
          <a:bodyPr>
            <a:normAutofit fontScale="85000" lnSpcReduction="10000"/>
          </a:bodyPr>
          <a:lstStyle/>
          <a:p>
            <a:r>
              <a:rPr lang="en-GB" sz="2600" dirty="0" smtClean="0"/>
              <a:t>After becoming a Christian, CS Lewis wrote many books on the subject </a:t>
            </a:r>
          </a:p>
          <a:p>
            <a:r>
              <a:rPr lang="en-GB" sz="2600" dirty="0" smtClean="0"/>
              <a:t>His </a:t>
            </a:r>
            <a:r>
              <a:rPr lang="en-GB" sz="2600" dirty="0"/>
              <a:t>most famous series of novels was </a:t>
            </a:r>
            <a:r>
              <a:rPr lang="en-GB" sz="2600" i="1" dirty="0">
                <a:solidFill>
                  <a:srgbClr val="0070C0"/>
                </a:solidFill>
              </a:rPr>
              <a:t>The Chronicles of Narnia</a:t>
            </a:r>
            <a:r>
              <a:rPr lang="en-GB" sz="2600" dirty="0">
                <a:solidFill>
                  <a:srgbClr val="0070C0"/>
                </a:solidFill>
              </a:rPr>
              <a:t>. </a:t>
            </a:r>
            <a:endParaRPr lang="en-GB" sz="2600" dirty="0" smtClean="0">
              <a:solidFill>
                <a:srgbClr val="0070C0"/>
              </a:solidFill>
            </a:endParaRPr>
          </a:p>
          <a:p>
            <a:r>
              <a:rPr lang="en-GB" sz="2600" dirty="0" smtClean="0"/>
              <a:t>These </a:t>
            </a:r>
            <a:r>
              <a:rPr lang="en-GB" sz="2600" dirty="0"/>
              <a:t>books for children, written between 1949 and 1954, were written to present Christian ideas in </a:t>
            </a:r>
            <a:r>
              <a:rPr lang="en-GB" sz="2600" dirty="0" smtClean="0"/>
              <a:t>way that was able to be understood by children</a:t>
            </a:r>
            <a:r>
              <a:rPr lang="en-GB" sz="2600" dirty="0" smtClean="0"/>
              <a:t>. </a:t>
            </a:r>
            <a:endParaRPr lang="en-GB" sz="2600" dirty="0"/>
          </a:p>
          <a:p>
            <a:r>
              <a:rPr lang="en-GB" sz="2600" dirty="0" smtClean="0"/>
              <a:t>Aslan </a:t>
            </a:r>
            <a:r>
              <a:rPr lang="en-GB" sz="2600" dirty="0"/>
              <a:t>(the lion character in </a:t>
            </a:r>
            <a:r>
              <a:rPr lang="en-GB" sz="2600" i="1" dirty="0">
                <a:solidFill>
                  <a:srgbClr val="0070C0"/>
                </a:solidFill>
              </a:rPr>
              <a:t>The Lion, the Witch and the Wardrobe</a:t>
            </a:r>
            <a:r>
              <a:rPr lang="en-GB" sz="2600" dirty="0"/>
              <a:t>) for example, represents Jesus</a:t>
            </a:r>
            <a:r>
              <a:rPr lang="en-GB" sz="2600" dirty="0" smtClean="0"/>
              <a:t>. Aslan sacrifices his life for the good of others. He resurrects the next morning and defeats evil.</a:t>
            </a:r>
            <a:endParaRPr lang="en-GB" sz="2600" dirty="0"/>
          </a:p>
          <a:p>
            <a:endParaRPr lang="en-GB" dirty="0"/>
          </a:p>
        </p:txBody>
      </p:sp>
    </p:spTree>
    <p:extLst>
      <p:ext uri="{BB962C8B-B14F-4D97-AF65-F5344CB8AC3E}">
        <p14:creationId xmlns:p14="http://schemas.microsoft.com/office/powerpoint/2010/main" val="2958781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09"/>
            <a:ext cx="8911687" cy="5768377"/>
          </a:xfrm>
        </p:spPr>
        <p:txBody>
          <a:bodyPr>
            <a:normAutofit/>
          </a:bodyPr>
          <a:lstStyle/>
          <a:p>
            <a:pPr algn="ctr"/>
            <a:r>
              <a:rPr lang="en-GB" b="1" dirty="0" smtClean="0"/>
              <a:t>Special Quote:</a:t>
            </a:r>
            <a:br>
              <a:rPr lang="en-GB" b="1" dirty="0" smtClean="0"/>
            </a:br>
            <a:r>
              <a:rPr lang="en-GB" b="1" dirty="0"/>
              <a:t/>
            </a:r>
            <a:br>
              <a:rPr lang="en-GB" b="1" dirty="0"/>
            </a:br>
            <a:r>
              <a:rPr lang="en-GB" sz="3200" i="1" dirty="0">
                <a:solidFill>
                  <a:srgbClr val="FF0000"/>
                </a:solidFill>
              </a:rPr>
              <a:t>“Don’t shine so others can see you. Shine so that through you others can see Him.”</a:t>
            </a:r>
            <a:r>
              <a:rPr lang="en-GB" b="1" dirty="0" smtClean="0"/>
              <a:t/>
            </a:r>
            <a:br>
              <a:rPr lang="en-GB" b="1" dirty="0" smtClean="0"/>
            </a:br>
            <a:r>
              <a:rPr lang="en-GB" b="1" dirty="0"/>
              <a:t/>
            </a:r>
            <a:br>
              <a:rPr lang="en-GB" b="1" dirty="0"/>
            </a:br>
            <a:r>
              <a:rPr lang="en-GB" dirty="0" smtClean="0"/>
              <a:t/>
            </a:r>
            <a:br>
              <a:rPr lang="en-GB" dirty="0" smtClean="0"/>
            </a:br>
            <a:r>
              <a:rPr lang="en-GB" dirty="0" smtClean="0"/>
              <a:t/>
            </a:r>
            <a:br>
              <a:rPr lang="en-GB" dirty="0" smtClean="0"/>
            </a:br>
            <a:r>
              <a:rPr lang="en-GB" dirty="0" smtClean="0"/>
              <a:t/>
            </a:r>
            <a:br>
              <a:rPr lang="en-GB" dirty="0" smtClean="0"/>
            </a:br>
            <a:endParaRPr lang="en-US" dirty="0"/>
          </a:p>
        </p:txBody>
      </p:sp>
      <p:pic>
        <p:nvPicPr>
          <p:cNvPr id="3" name="Picture 2"/>
          <p:cNvPicPr>
            <a:picLocks noChangeAspect="1"/>
          </p:cNvPicPr>
          <p:nvPr/>
        </p:nvPicPr>
        <p:blipFill>
          <a:blip r:embed="rId2"/>
          <a:stretch>
            <a:fillRect/>
          </a:stretch>
        </p:blipFill>
        <p:spPr>
          <a:xfrm>
            <a:off x="3162926" y="3013023"/>
            <a:ext cx="7615002" cy="3582649"/>
          </a:xfrm>
          <a:prstGeom prst="rect">
            <a:avLst/>
          </a:prstGeom>
        </p:spPr>
      </p:pic>
    </p:spTree>
    <p:extLst>
      <p:ext uri="{BB962C8B-B14F-4D97-AF65-F5344CB8AC3E}">
        <p14:creationId xmlns:p14="http://schemas.microsoft.com/office/powerpoint/2010/main" val="3725341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Dear God,</a:t>
            </a:r>
            <a:br>
              <a:rPr lang="en-GB" sz="2800" dirty="0" smtClean="0"/>
            </a:br>
            <a:r>
              <a:rPr lang="en-GB" sz="2800" dirty="0" smtClean="0"/>
              <a:t>We thank you for the joy that reading brings to so many. </a:t>
            </a:r>
            <a:br>
              <a:rPr lang="en-GB" sz="2800" dirty="0" smtClean="0"/>
            </a:br>
            <a:r>
              <a:rPr lang="en-GB" sz="2800" dirty="0" smtClean="0"/>
              <a:t>We thank you for our eyes to see the writing and the pictures in our books. </a:t>
            </a:r>
            <a:br>
              <a:rPr lang="en-GB" sz="2800" dirty="0" smtClean="0"/>
            </a:br>
            <a:r>
              <a:rPr lang="en-GB" sz="2800" dirty="0" smtClean="0"/>
              <a:t>We thank you for our ears to listen to all the wonderful stories we are told.</a:t>
            </a:r>
            <a:br>
              <a:rPr lang="en-GB" sz="2800" dirty="0" smtClean="0"/>
            </a:br>
            <a:r>
              <a:rPr lang="en-GB" sz="2800" dirty="0" smtClean="0"/>
              <a:t>We thank you for the most precious book of all; the Bible, our very own love letter from you. </a:t>
            </a:r>
            <a:br>
              <a:rPr lang="en-GB" sz="2800" dirty="0" smtClean="0"/>
            </a:br>
            <a:r>
              <a:rPr lang="en-GB" sz="2800" dirty="0" smtClean="0"/>
              <a:t>Please help us to use the words to ensure others see and hear the glory of your name.</a:t>
            </a:r>
            <a:br>
              <a:rPr lang="en-GB" sz="2800" dirty="0" smtClean="0"/>
            </a:br>
            <a:r>
              <a:rPr lang="en-GB" sz="2800" dirty="0" smtClean="0"/>
              <a:t>Amen</a:t>
            </a:r>
            <a:br>
              <a:rPr lang="en-GB" sz="2800" dirty="0" smtClean="0"/>
            </a:br>
            <a:endParaRPr lang="en-GB" sz="2800" dirty="0"/>
          </a:p>
        </p:txBody>
      </p:sp>
    </p:spTree>
    <p:extLst>
      <p:ext uri="{BB962C8B-B14F-4D97-AF65-F5344CB8AC3E}">
        <p14:creationId xmlns:p14="http://schemas.microsoft.com/office/powerpoint/2010/main" val="80182575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174</TotalTime>
  <Words>535</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Wisp</vt:lpstr>
      <vt:lpstr>COURAGEOUS ADVOCATE  of the WEEK</vt:lpstr>
      <vt:lpstr>PowerPoint Presentation</vt:lpstr>
      <vt:lpstr>        </vt:lpstr>
      <vt:lpstr>PowerPoint Presentation</vt:lpstr>
      <vt:lpstr>PowerPoint Presentation</vt:lpstr>
      <vt:lpstr>Special Quote:  “Don’t shine so others can see you. Shine so that through you others can see Him.”     </vt:lpstr>
      <vt:lpstr>Dear God, We thank you for the joy that reading brings to so many.  We thank you for our eyes to see the writing and the pictures in our books.  We thank you for our ears to listen to all the wonderful stories we are told. We thank you for the most precious book of all; the Bible, our very own love letter from you.  Please help us to use the words to ensure others see and hear the glory of your name. Amen </vt:lpstr>
    </vt:vector>
  </TitlesOfParts>
  <Company>EDU-PRD-SCCM1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COURAGEOUS ADVOCATES of the WEEK</dc:title>
  <dc:creator>6038, head</dc:creator>
  <cp:lastModifiedBy>Rosie Bolton</cp:lastModifiedBy>
  <cp:revision>20</cp:revision>
  <cp:lastPrinted>2019-09-12T06:42:19Z</cp:lastPrinted>
  <dcterms:created xsi:type="dcterms:W3CDTF">2019-09-05T16:28:36Z</dcterms:created>
  <dcterms:modified xsi:type="dcterms:W3CDTF">2020-12-02T16:50:23Z</dcterms:modified>
</cp:coreProperties>
</file>