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1" r:id="rId5"/>
    <p:sldId id="260" r:id="rId6"/>
    <p:sldId id="263" r:id="rId7"/>
    <p:sldId id="258" r:id="rId8"/>
    <p:sldId id="262" r:id="rId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Bolton" initials="RB" lastIdx="2" clrIdx="0">
    <p:extLst>
      <p:ext uri="{19B8F6BF-5375-455C-9EA6-DF929625EA0E}">
        <p15:presenceInfo xmlns:p15="http://schemas.microsoft.com/office/powerpoint/2012/main" userId="Rosie Bo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sorterViewPr>
    <p:cViewPr>
      <p:scale>
        <a:sx n="116" d="100"/>
        <a:sy n="116" d="100"/>
      </p:scale>
      <p:origin x="0" y="-3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44237"/>
            <a:ext cx="8915399" cy="1662546"/>
          </a:xfrm>
        </p:spPr>
        <p:txBody>
          <a:bodyPr>
            <a:normAutofit fontScale="90000"/>
          </a:bodyPr>
          <a:lstStyle/>
          <a:p>
            <a:pPr algn="ctr"/>
            <a:r>
              <a:rPr lang="en-GB" b="1" dirty="0"/>
              <a:t>COURAGEOUS ADVOCATE</a:t>
            </a:r>
            <a:br>
              <a:rPr lang="en-GB" b="1" dirty="0"/>
            </a:br>
            <a:r>
              <a:rPr lang="en-GB" b="1" dirty="0"/>
              <a:t> of the WEEK</a:t>
            </a:r>
            <a:endParaRPr lang="en-US" b="1" dirty="0"/>
          </a:p>
        </p:txBody>
      </p:sp>
      <p:sp>
        <p:nvSpPr>
          <p:cNvPr id="3" name="Subtitle 2"/>
          <p:cNvSpPr>
            <a:spLocks noGrp="1"/>
          </p:cNvSpPr>
          <p:nvPr>
            <p:ph type="subTitle" idx="1"/>
          </p:nvPr>
        </p:nvSpPr>
        <p:spPr>
          <a:xfrm>
            <a:off x="3543300" y="2819400"/>
            <a:ext cx="7961312" cy="1149929"/>
          </a:xfrm>
        </p:spPr>
        <p:txBody>
          <a:bodyPr>
            <a:normAutofit/>
          </a:bodyPr>
          <a:lstStyle/>
          <a:p>
            <a:pPr algn="r"/>
            <a:endParaRPr lang="en-GB" sz="4000" b="1" dirty="0">
              <a:solidFill>
                <a:srgbClr val="00B050"/>
              </a:solidFill>
            </a:endParaRPr>
          </a:p>
          <a:p>
            <a:pPr algn="r"/>
            <a:endParaRPr lang="en-US" sz="4000" b="1" dirty="0">
              <a:solidFill>
                <a:srgbClr val="00B050"/>
              </a:solidFill>
            </a:endParaRPr>
          </a:p>
        </p:txBody>
      </p:sp>
      <p:sp>
        <p:nvSpPr>
          <p:cNvPr id="5" name="TextBox 4">
            <a:extLst>
              <a:ext uri="{FF2B5EF4-FFF2-40B4-BE49-F238E27FC236}">
                <a16:creationId xmlns:a16="http://schemas.microsoft.com/office/drawing/2014/main" id="{547DA63C-F1C5-41CC-9880-3BDDB043438B}"/>
              </a:ext>
            </a:extLst>
          </p:cNvPr>
          <p:cNvSpPr txBox="1"/>
          <p:nvPr/>
        </p:nvSpPr>
        <p:spPr>
          <a:xfrm>
            <a:off x="3722687" y="3138332"/>
            <a:ext cx="7781925" cy="830997"/>
          </a:xfrm>
          <a:prstGeom prst="rect">
            <a:avLst/>
          </a:prstGeom>
          <a:noFill/>
          <a:ln>
            <a:noFill/>
          </a:ln>
        </p:spPr>
        <p:txBody>
          <a:bodyPr wrap="square" rtlCol="0">
            <a:spAutoFit/>
          </a:bodyPr>
          <a:lstStyle/>
          <a:p>
            <a:pPr algn="ctr"/>
            <a:r>
              <a:rPr lang="en-US" sz="4800" b="1" dirty="0">
                <a:solidFill>
                  <a:srgbClr val="FF0000"/>
                </a:solidFill>
              </a:rPr>
              <a:t>Usain St Leo Bolt</a:t>
            </a:r>
            <a:endParaRPr lang="en-GB" sz="4800" b="1" dirty="0">
              <a:solidFill>
                <a:srgbClr val="FF0000"/>
              </a:solidFill>
            </a:endParaRPr>
          </a:p>
        </p:txBody>
      </p:sp>
      <p:pic>
        <p:nvPicPr>
          <p:cNvPr id="1026" name="Picture 2" descr="See the source image">
            <a:extLst>
              <a:ext uri="{FF2B5EF4-FFF2-40B4-BE49-F238E27FC236}">
                <a16:creationId xmlns:a16="http://schemas.microsoft.com/office/drawing/2014/main" id="{C09B7FB6-9D25-4FBA-88E1-8549C0DF8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716" y="2289420"/>
            <a:ext cx="2951480" cy="295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75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905" y="1997839"/>
            <a:ext cx="7968095" cy="461665"/>
          </a:xfrm>
          <a:prstGeom prst="rect">
            <a:avLst/>
          </a:prstGeom>
        </p:spPr>
        <p:txBody>
          <a:bodyPr wrap="square">
            <a:spAutoFit/>
          </a:bodyPr>
          <a:lstStyle/>
          <a:p>
            <a:endParaRPr lang="en-GB" sz="2400" dirty="0"/>
          </a:p>
        </p:txBody>
      </p:sp>
      <p:sp>
        <p:nvSpPr>
          <p:cNvPr id="6" name="TextBox 5">
            <a:extLst>
              <a:ext uri="{FF2B5EF4-FFF2-40B4-BE49-F238E27FC236}">
                <a16:creationId xmlns:a16="http://schemas.microsoft.com/office/drawing/2014/main" id="{486E9EED-B184-4629-BFF0-47CBF4700BAC}"/>
              </a:ext>
            </a:extLst>
          </p:cNvPr>
          <p:cNvSpPr txBox="1"/>
          <p:nvPr/>
        </p:nvSpPr>
        <p:spPr>
          <a:xfrm>
            <a:off x="1337830" y="3548896"/>
            <a:ext cx="10349345" cy="3046988"/>
          </a:xfrm>
          <a:prstGeom prst="rect">
            <a:avLst/>
          </a:prstGeom>
          <a:noFill/>
        </p:spPr>
        <p:txBody>
          <a:bodyPr wrap="square">
            <a:spAutoFit/>
          </a:bodyPr>
          <a:lstStyle/>
          <a:p>
            <a:r>
              <a:rPr lang="en-US" sz="2400" b="1" dirty="0">
                <a:solidFill>
                  <a:srgbClr val="FF0000"/>
                </a:solidFill>
                <a:latin typeface="+mj-lt"/>
              </a:rPr>
              <a:t>Usain St Leo Bolt </a:t>
            </a:r>
            <a:r>
              <a:rPr lang="en-US" sz="2400" dirty="0">
                <a:latin typeface="+mj-lt"/>
              </a:rPr>
              <a:t>is considered to be the greatest sprinter of all time, winning many Gold medals and breaking lots of world records.</a:t>
            </a:r>
          </a:p>
          <a:p>
            <a:endParaRPr lang="en-US" sz="2400" b="0" i="0" dirty="0">
              <a:solidFill>
                <a:srgbClr val="000000"/>
              </a:solidFill>
              <a:effectLst/>
              <a:latin typeface="+mj-lt"/>
            </a:endParaRPr>
          </a:p>
          <a:p>
            <a:r>
              <a:rPr lang="en-US" sz="2400" b="0" i="0" dirty="0">
                <a:solidFill>
                  <a:srgbClr val="000000"/>
                </a:solidFill>
                <a:effectLst/>
                <a:latin typeface="+mj-lt"/>
              </a:rPr>
              <a:t>His nickname is ‘Lightning Bolt’!</a:t>
            </a:r>
          </a:p>
          <a:p>
            <a:endParaRPr lang="en-US" sz="2400" dirty="0"/>
          </a:p>
          <a:p>
            <a:r>
              <a:rPr lang="en-US" sz="2400" dirty="0"/>
              <a:t>Usain Bolt won 8 gold Olympic medals, and is the only sprinter to win the Olympic 100 m and 200 m titles at three consecutive Olympics (2008, 2012 and 2016)</a:t>
            </a:r>
            <a:endParaRPr lang="en-GB" sz="2400" dirty="0"/>
          </a:p>
        </p:txBody>
      </p:sp>
      <p:pic>
        <p:nvPicPr>
          <p:cNvPr id="9" name="Picture 8">
            <a:extLst>
              <a:ext uri="{FF2B5EF4-FFF2-40B4-BE49-F238E27FC236}">
                <a16:creationId xmlns:a16="http://schemas.microsoft.com/office/drawing/2014/main" id="{F63E274C-AFDF-45C6-8E92-FE3D4F999E4C}"/>
              </a:ext>
            </a:extLst>
          </p:cNvPr>
          <p:cNvPicPr>
            <a:picLocks noChangeAspect="1"/>
          </p:cNvPicPr>
          <p:nvPr/>
        </p:nvPicPr>
        <p:blipFill>
          <a:blip r:embed="rId2"/>
          <a:stretch>
            <a:fillRect/>
          </a:stretch>
        </p:blipFill>
        <p:spPr>
          <a:xfrm>
            <a:off x="3444240" y="102989"/>
            <a:ext cx="5699760" cy="3206115"/>
          </a:xfrm>
          <a:prstGeom prst="rect">
            <a:avLst/>
          </a:prstGeom>
        </p:spPr>
      </p:pic>
    </p:spTree>
    <p:extLst>
      <p:ext uri="{BB962C8B-B14F-4D97-AF65-F5344CB8AC3E}">
        <p14:creationId xmlns:p14="http://schemas.microsoft.com/office/powerpoint/2010/main" val="87877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592924" y="624110"/>
            <a:ext cx="4780591" cy="830618"/>
          </a:xfrm>
        </p:spPr>
        <p:txBody>
          <a:bodyPr>
            <a:normAutofit fontScale="90000"/>
          </a:bodyPr>
          <a:lstStyle/>
          <a:p>
            <a:r>
              <a:rPr lang="en-GB" sz="2200"/>
              <a:t>    </a:t>
            </a:r>
            <a:br>
              <a:rPr lang="en-GB" sz="2200"/>
            </a:br>
            <a:r>
              <a:rPr lang="en-GB" sz="2200"/>
              <a:t/>
            </a:r>
            <a:br>
              <a:rPr lang="en-GB" sz="2200"/>
            </a:br>
            <a:r>
              <a:rPr lang="en-GB"/>
              <a:t/>
            </a:r>
            <a:br>
              <a:rPr lang="en-GB"/>
            </a:br>
            <a:r>
              <a:rPr lang="en-GB"/>
              <a:t/>
            </a:r>
            <a:br>
              <a:rPr lang="en-GB"/>
            </a:br>
            <a:endParaRPr lang="en-GB" dirty="0"/>
          </a:p>
        </p:txBody>
      </p:sp>
      <p:sp>
        <p:nvSpPr>
          <p:cNvPr id="15" name="Rectangle 14"/>
          <p:cNvSpPr/>
          <p:nvPr/>
        </p:nvSpPr>
        <p:spPr>
          <a:xfrm>
            <a:off x="1575929" y="245533"/>
            <a:ext cx="10498667" cy="63669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2400"/>
          </a:p>
          <a:p>
            <a:endParaRPr lang="en-GB" sz="2400"/>
          </a:p>
          <a:p>
            <a:r>
              <a:rPr lang="en-GB" sz="2400"/>
              <a:t>.</a:t>
            </a:r>
          </a:p>
          <a:p>
            <a:endParaRPr lang="en-GB" dirty="0"/>
          </a:p>
        </p:txBody>
      </p:sp>
      <p:sp>
        <p:nvSpPr>
          <p:cNvPr id="4" name="TextBox 3">
            <a:extLst>
              <a:ext uri="{FF2B5EF4-FFF2-40B4-BE49-F238E27FC236}">
                <a16:creationId xmlns:a16="http://schemas.microsoft.com/office/drawing/2014/main" id="{B1E9AADB-F301-4F64-A31F-5E14A00AA6D2}"/>
              </a:ext>
            </a:extLst>
          </p:cNvPr>
          <p:cNvSpPr txBox="1"/>
          <p:nvPr/>
        </p:nvSpPr>
        <p:spPr>
          <a:xfrm>
            <a:off x="2281237" y="518490"/>
            <a:ext cx="9210675" cy="2215991"/>
          </a:xfrm>
          <a:prstGeom prst="rect">
            <a:avLst/>
          </a:prstGeom>
          <a:noFill/>
        </p:spPr>
        <p:txBody>
          <a:bodyPr wrap="square" rtlCol="0">
            <a:spAutoFit/>
          </a:bodyPr>
          <a:lstStyle/>
          <a:p>
            <a:r>
              <a:rPr lang="en-US" sz="2400" dirty="0">
                <a:solidFill>
                  <a:srgbClr val="202122"/>
                </a:solidFill>
                <a:latin typeface="+mj-lt"/>
              </a:rPr>
              <a:t>Usain B</a:t>
            </a:r>
            <a:r>
              <a:rPr lang="en-US" sz="2400" b="0" i="0" dirty="0">
                <a:solidFill>
                  <a:srgbClr val="202122"/>
                </a:solidFill>
                <a:effectLst/>
                <a:latin typeface="+mj-lt"/>
              </a:rPr>
              <a:t>olt was born on 21 August 1986 to parents Wellesley and Jennifer Bolt in a small town in Jamaica, an island in the </a:t>
            </a:r>
            <a:r>
              <a:rPr lang="en-US" sz="2400" b="0" i="0" dirty="0" err="1">
                <a:solidFill>
                  <a:srgbClr val="202122"/>
                </a:solidFill>
                <a:effectLst/>
                <a:latin typeface="+mj-lt"/>
              </a:rPr>
              <a:t>Carribean</a:t>
            </a:r>
            <a:r>
              <a:rPr lang="en-US" sz="2400" b="0" i="0" dirty="0">
                <a:solidFill>
                  <a:srgbClr val="202122"/>
                </a:solidFill>
                <a:effectLst/>
                <a:latin typeface="+mj-lt"/>
              </a:rPr>
              <a:t>. His parents ran the local grocery store, and Bolt spent his time playing cricket</a:t>
            </a:r>
            <a:r>
              <a:rPr lang="en-US" sz="2400" b="0" i="0" dirty="0">
                <a:effectLst/>
                <a:latin typeface="+mj-lt"/>
              </a:rPr>
              <a:t> and football </a:t>
            </a:r>
            <a:r>
              <a:rPr lang="en-US" sz="2400" b="0" i="0" dirty="0">
                <a:solidFill>
                  <a:srgbClr val="202122"/>
                </a:solidFill>
                <a:effectLst/>
                <a:latin typeface="+mj-lt"/>
              </a:rPr>
              <a:t>in the street with his brother.</a:t>
            </a:r>
          </a:p>
          <a:p>
            <a:endParaRPr lang="en-US" b="0" i="0" dirty="0">
              <a:solidFill>
                <a:srgbClr val="202122"/>
              </a:solidFill>
              <a:effectLst/>
              <a:latin typeface="Arial" panose="020B0604020202020204" pitchFamily="34" charset="0"/>
            </a:endParaRPr>
          </a:p>
        </p:txBody>
      </p:sp>
      <p:sp>
        <p:nvSpPr>
          <p:cNvPr id="9" name="TextBox 8">
            <a:extLst>
              <a:ext uri="{FF2B5EF4-FFF2-40B4-BE49-F238E27FC236}">
                <a16:creationId xmlns:a16="http://schemas.microsoft.com/office/drawing/2014/main" id="{640E0371-2B6B-4AF5-AE92-BEE96B2B4CED}"/>
              </a:ext>
            </a:extLst>
          </p:cNvPr>
          <p:cNvSpPr txBox="1"/>
          <p:nvPr/>
        </p:nvSpPr>
        <p:spPr>
          <a:xfrm>
            <a:off x="4475876" y="3594775"/>
            <a:ext cx="1020683" cy="95758"/>
          </a:xfrm>
          <a:prstGeom prst="rect">
            <a:avLst/>
          </a:prstGeom>
          <a:noFill/>
        </p:spPr>
        <p:txBody>
          <a:bodyPr wrap="square" rtlCol="0">
            <a:spAutoFit/>
          </a:bodyPr>
          <a:lstStyle/>
          <a:p>
            <a:endParaRPr lang="en-GB" dirty="0"/>
          </a:p>
        </p:txBody>
      </p:sp>
      <p:pic>
        <p:nvPicPr>
          <p:cNvPr id="2050" name="Picture 2" descr="Flag of Jamaica">
            <a:extLst>
              <a:ext uri="{FF2B5EF4-FFF2-40B4-BE49-F238E27FC236}">
                <a16:creationId xmlns:a16="http://schemas.microsoft.com/office/drawing/2014/main" id="{AEDA9A24-5826-454E-9A3E-FC916F4D1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398" y="3428999"/>
            <a:ext cx="3997960" cy="1998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002F58F-BC7B-459D-B217-549B17A8712A}"/>
              </a:ext>
            </a:extLst>
          </p:cNvPr>
          <p:cNvSpPr txBox="1"/>
          <p:nvPr/>
        </p:nvSpPr>
        <p:spPr>
          <a:xfrm>
            <a:off x="1044852" y="3617227"/>
            <a:ext cx="4428818" cy="3517628"/>
          </a:xfrm>
          <a:prstGeom prst="rect">
            <a:avLst/>
          </a:prstGeom>
          <a:noFill/>
        </p:spPr>
        <p:txBody>
          <a:bodyPr wrap="square" rtlCol="0">
            <a:spAutoFit/>
          </a:bodyPr>
          <a:lstStyle/>
          <a:p>
            <a:endParaRPr lang="en-GB" dirty="0"/>
          </a:p>
        </p:txBody>
      </p:sp>
      <p:pic>
        <p:nvPicPr>
          <p:cNvPr id="2052" name="Picture 4" descr="See the source image">
            <a:extLst>
              <a:ext uri="{FF2B5EF4-FFF2-40B4-BE49-F238E27FC236}">
                <a16:creationId xmlns:a16="http://schemas.microsoft.com/office/drawing/2014/main" id="{4A3EE5B9-B011-4826-B16A-0586C2B02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094" y="2734481"/>
            <a:ext cx="5954219" cy="324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BE5775-5FC2-4F34-8B2C-16C8B5188F9E}"/>
              </a:ext>
            </a:extLst>
          </p:cNvPr>
          <p:cNvSpPr txBox="1"/>
          <p:nvPr/>
        </p:nvSpPr>
        <p:spPr>
          <a:xfrm>
            <a:off x="1828800" y="123825"/>
            <a:ext cx="10096500" cy="4524315"/>
          </a:xfrm>
          <a:prstGeom prst="rect">
            <a:avLst/>
          </a:prstGeom>
          <a:noFill/>
        </p:spPr>
        <p:txBody>
          <a:bodyPr wrap="square" rtlCol="0">
            <a:spAutoFit/>
          </a:bodyPr>
          <a:lstStyle/>
          <a:p>
            <a:r>
              <a:rPr lang="en-US" sz="2400" b="0" i="0" dirty="0">
                <a:effectLst/>
                <a:latin typeface="+mj-lt"/>
              </a:rPr>
              <a:t>As a boy, Bolt attended </a:t>
            </a:r>
            <a:r>
              <a:rPr lang="en-US" sz="2400" b="0" i="0" dirty="0" err="1">
                <a:effectLst/>
                <a:latin typeface="+mj-lt"/>
              </a:rPr>
              <a:t>Waldensia</a:t>
            </a:r>
            <a:r>
              <a:rPr lang="en-US" sz="2400" b="0" i="0" dirty="0">
                <a:effectLst/>
                <a:latin typeface="+mj-lt"/>
              </a:rPr>
              <a:t> Primary School. His exceptional talent began to show when he ran in national primary school competitions. By the age of twelve, Bolt had become the school's fastest runner over the 100 </a:t>
            </a:r>
            <a:r>
              <a:rPr lang="en-US" sz="2400" b="0" i="0" dirty="0" err="1">
                <a:effectLst/>
                <a:latin typeface="+mj-lt"/>
              </a:rPr>
              <a:t>metre</a:t>
            </a:r>
            <a:r>
              <a:rPr lang="en-US" sz="2400" b="0" i="0" dirty="0">
                <a:effectLst/>
                <a:latin typeface="+mj-lt"/>
              </a:rPr>
              <a:t> distance.</a:t>
            </a:r>
          </a:p>
          <a:p>
            <a:endParaRPr lang="en-GB" sz="2400" dirty="0">
              <a:latin typeface="+mj-lt"/>
            </a:endParaRPr>
          </a:p>
          <a:p>
            <a:r>
              <a:rPr lang="en-US" sz="2400" b="0" i="0" dirty="0">
                <a:effectLst/>
                <a:latin typeface="+mj-lt"/>
              </a:rPr>
              <a:t>When he </a:t>
            </a:r>
            <a:r>
              <a:rPr lang="en-US" sz="2400" dirty="0">
                <a:latin typeface="+mj-lt"/>
              </a:rPr>
              <a:t>started </a:t>
            </a:r>
            <a:r>
              <a:rPr lang="en-US" sz="2400" b="0" i="0" dirty="0">
                <a:effectLst/>
                <a:latin typeface="+mj-lt"/>
              </a:rPr>
              <a:t>High School, Bolt continued to focus on other sports, until his cricket coach noticed how fast he was on the pitch and urged him to try track and field events.</a:t>
            </a:r>
          </a:p>
          <a:p>
            <a:endParaRPr lang="en-US" sz="2400" b="0" i="0" dirty="0">
              <a:solidFill>
                <a:srgbClr val="202122"/>
              </a:solidFill>
              <a:effectLst/>
              <a:latin typeface="+mj-lt"/>
            </a:endParaRPr>
          </a:p>
          <a:p>
            <a:r>
              <a:rPr lang="en-US" sz="2400" b="0" i="0" dirty="0">
                <a:effectLst/>
                <a:latin typeface="+mj-lt"/>
              </a:rPr>
              <a:t>Bolt won his first </a:t>
            </a:r>
            <a:r>
              <a:rPr lang="en-US" sz="2400" dirty="0">
                <a:latin typeface="+mj-lt"/>
              </a:rPr>
              <a:t>H</a:t>
            </a:r>
            <a:r>
              <a:rPr lang="en-US" sz="2400" b="0" i="0" dirty="0">
                <a:effectLst/>
                <a:latin typeface="+mj-lt"/>
              </a:rPr>
              <a:t>igh </a:t>
            </a:r>
            <a:r>
              <a:rPr lang="en-US" sz="2400" dirty="0">
                <a:latin typeface="+mj-lt"/>
              </a:rPr>
              <a:t>Sc</a:t>
            </a:r>
            <a:r>
              <a:rPr lang="en-US" sz="2400" b="0" i="0" dirty="0">
                <a:effectLst/>
                <a:latin typeface="+mj-lt"/>
              </a:rPr>
              <a:t>hool championship medal in 2001 - the silver medal in the </a:t>
            </a:r>
            <a:r>
              <a:rPr lang="en-US" sz="2400" dirty="0">
                <a:latin typeface="+mj-lt"/>
              </a:rPr>
              <a:t>200 </a:t>
            </a:r>
            <a:r>
              <a:rPr lang="en-US" sz="2400" dirty="0" err="1">
                <a:latin typeface="+mj-lt"/>
              </a:rPr>
              <a:t>metres</a:t>
            </a:r>
            <a:r>
              <a:rPr lang="en-US" sz="2400" dirty="0">
                <a:latin typeface="+mj-lt"/>
              </a:rPr>
              <a:t>. He began to train more seriously, although he did often play practical jokes on his Coach! </a:t>
            </a:r>
            <a:endParaRPr lang="en-GB" sz="2400" dirty="0">
              <a:latin typeface="+mj-lt"/>
            </a:endParaRPr>
          </a:p>
        </p:txBody>
      </p:sp>
      <p:pic>
        <p:nvPicPr>
          <p:cNvPr id="5" name="Picture 4">
            <a:extLst>
              <a:ext uri="{FF2B5EF4-FFF2-40B4-BE49-F238E27FC236}">
                <a16:creationId xmlns:a16="http://schemas.microsoft.com/office/drawing/2014/main" id="{1EEB788D-D41E-4B7D-A9FE-1A4AC0914670}"/>
              </a:ext>
            </a:extLst>
          </p:cNvPr>
          <p:cNvPicPr>
            <a:picLocks noChangeAspect="1"/>
          </p:cNvPicPr>
          <p:nvPr/>
        </p:nvPicPr>
        <p:blipFill>
          <a:blip r:embed="rId2"/>
          <a:stretch>
            <a:fillRect/>
          </a:stretch>
        </p:blipFill>
        <p:spPr>
          <a:xfrm>
            <a:off x="8528139" y="4648140"/>
            <a:ext cx="3397161" cy="2026377"/>
          </a:xfrm>
          <a:prstGeom prst="rect">
            <a:avLst/>
          </a:prstGeom>
        </p:spPr>
      </p:pic>
    </p:spTree>
    <p:extLst>
      <p:ext uri="{BB962C8B-B14F-4D97-AF65-F5344CB8AC3E}">
        <p14:creationId xmlns:p14="http://schemas.microsoft.com/office/powerpoint/2010/main" val="17407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6080" y="362146"/>
            <a:ext cx="7827030" cy="2574094"/>
          </a:xfrm>
        </p:spPr>
        <p:txBody>
          <a:bodyPr>
            <a:normAutofit fontScale="70000" lnSpcReduction="20000"/>
          </a:bodyPr>
          <a:lstStyle/>
          <a:p>
            <a:r>
              <a:rPr lang="en-US" sz="3400" dirty="0">
                <a:solidFill>
                  <a:schemeClr val="tx1"/>
                </a:solidFill>
                <a:latin typeface="+mj-lt"/>
              </a:rPr>
              <a:t>Bolt loved going with his mother to church as a boy, and his faith as a Christian has grown with him. </a:t>
            </a:r>
          </a:p>
          <a:p>
            <a:r>
              <a:rPr lang="en-US" sz="3400" dirty="0">
                <a:solidFill>
                  <a:schemeClr val="tx1"/>
                </a:solidFill>
                <a:latin typeface="+mj-lt"/>
              </a:rPr>
              <a:t>His middle name ‘St Leo’ comes from one of the early leaders of the Church. </a:t>
            </a:r>
          </a:p>
          <a:p>
            <a:r>
              <a:rPr lang="en-US" sz="3400" dirty="0">
                <a:solidFill>
                  <a:schemeClr val="tx1"/>
                </a:solidFill>
                <a:latin typeface="+mj-lt"/>
              </a:rPr>
              <a:t>Usain is well known for his Lightning Bolt action to celebrate his wins. </a:t>
            </a:r>
          </a:p>
          <a:p>
            <a:r>
              <a:rPr lang="en-GB" dirty="0"/>
              <a:t/>
            </a:r>
            <a:br>
              <a:rPr lang="en-GB" dirty="0"/>
            </a:br>
            <a:endParaRPr lang="en-GB" dirty="0"/>
          </a:p>
        </p:txBody>
      </p:sp>
      <p:pic>
        <p:nvPicPr>
          <p:cNvPr id="5" name="Picture 2" descr="See the source image">
            <a:extLst>
              <a:ext uri="{FF2B5EF4-FFF2-40B4-BE49-F238E27FC236}">
                <a16:creationId xmlns:a16="http://schemas.microsoft.com/office/drawing/2014/main" id="{6C363388-0F96-463B-9BC6-381469911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956" y="186300"/>
            <a:ext cx="2668660" cy="26686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6A5AE2-B4B0-43B7-8C6F-0B6C369E7FB6}"/>
              </a:ext>
            </a:extLst>
          </p:cNvPr>
          <p:cNvSpPr txBox="1"/>
          <p:nvPr/>
        </p:nvSpPr>
        <p:spPr>
          <a:xfrm>
            <a:off x="2209185" y="4125382"/>
            <a:ext cx="4534515" cy="1938992"/>
          </a:xfrm>
          <a:prstGeom prst="rect">
            <a:avLst/>
          </a:prstGeom>
          <a:noFill/>
        </p:spPr>
        <p:txBody>
          <a:bodyPr wrap="square" rtlCol="0">
            <a:spAutoFit/>
          </a:bodyPr>
          <a:lstStyle/>
          <a:p>
            <a:r>
              <a:rPr lang="en-US" sz="2400" dirty="0">
                <a:latin typeface="+mj-lt"/>
              </a:rPr>
              <a:t>But less well known is how his faith inspires him every day. Bolt makes the sign of the cross and offers up a silent prayer  before each race.</a:t>
            </a:r>
            <a:endParaRPr lang="en-GB" sz="2400" dirty="0">
              <a:latin typeface="+mj-lt"/>
            </a:endParaRPr>
          </a:p>
        </p:txBody>
      </p:sp>
      <p:pic>
        <p:nvPicPr>
          <p:cNvPr id="3074" name="Picture 2" descr="See the source image">
            <a:extLst>
              <a:ext uri="{FF2B5EF4-FFF2-40B4-BE49-F238E27FC236}">
                <a16:creationId xmlns:a16="http://schemas.microsoft.com/office/drawing/2014/main" id="{44A45920-20B1-4511-8E26-9AF94C46B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360" y="4125382"/>
            <a:ext cx="3738880" cy="255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8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031FBE-2111-447C-8244-DA582272F9F3}"/>
              </a:ext>
            </a:extLst>
          </p:cNvPr>
          <p:cNvSpPr>
            <a:spLocks noGrp="1"/>
          </p:cNvSpPr>
          <p:nvPr>
            <p:ph type="subTitle" idx="1"/>
          </p:nvPr>
        </p:nvSpPr>
        <p:spPr>
          <a:xfrm>
            <a:off x="1381125" y="238760"/>
            <a:ext cx="8486775" cy="1126283"/>
          </a:xfrm>
        </p:spPr>
        <p:txBody>
          <a:bodyPr>
            <a:normAutofit/>
          </a:bodyPr>
          <a:lstStyle/>
          <a:p>
            <a:r>
              <a:rPr lang="en-US" sz="2400" b="0" i="0" dirty="0">
                <a:solidFill>
                  <a:srgbClr val="000000"/>
                </a:solidFill>
                <a:effectLst/>
                <a:latin typeface="+mj-lt"/>
              </a:rPr>
              <a:t>Usain's faith is centered around praise and gratitude.</a:t>
            </a:r>
          </a:p>
          <a:p>
            <a:r>
              <a:rPr lang="en-US" sz="2400" b="0" i="0" dirty="0">
                <a:solidFill>
                  <a:srgbClr val="000000"/>
                </a:solidFill>
                <a:effectLst/>
                <a:latin typeface="+mj-lt"/>
              </a:rPr>
              <a:t>He thanks God for giving him his talents.</a:t>
            </a:r>
            <a:endParaRPr lang="en-GB" sz="2400" dirty="0">
              <a:latin typeface="+mj-lt"/>
            </a:endParaRPr>
          </a:p>
        </p:txBody>
      </p:sp>
      <p:pic>
        <p:nvPicPr>
          <p:cNvPr id="4098" name="Picture 2">
            <a:extLst>
              <a:ext uri="{FF2B5EF4-FFF2-40B4-BE49-F238E27FC236}">
                <a16:creationId xmlns:a16="http://schemas.microsoft.com/office/drawing/2014/main" id="{A9E457A6-9DA3-4C61-90BA-0AD0F06DF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452" y="1498393"/>
            <a:ext cx="2883539" cy="16149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082CB1B-F169-4E76-9BA4-CFC3252C8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322" y="1247775"/>
            <a:ext cx="2420226" cy="2935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A383BF-3944-45EB-945C-4FDBCE6D6E27}"/>
              </a:ext>
            </a:extLst>
          </p:cNvPr>
          <p:cNvSpPr txBox="1"/>
          <p:nvPr/>
        </p:nvSpPr>
        <p:spPr>
          <a:xfrm>
            <a:off x="1711959" y="4020779"/>
            <a:ext cx="7825105" cy="2677656"/>
          </a:xfrm>
          <a:prstGeom prst="rect">
            <a:avLst/>
          </a:prstGeom>
          <a:noFill/>
        </p:spPr>
        <p:txBody>
          <a:bodyPr wrap="square" rtlCol="0">
            <a:spAutoFit/>
          </a:bodyPr>
          <a:lstStyle/>
          <a:p>
            <a:r>
              <a:rPr lang="en-US" sz="2400" b="0" i="0" dirty="0">
                <a:solidFill>
                  <a:srgbClr val="222222"/>
                </a:solidFill>
                <a:effectLst/>
                <a:latin typeface="+mj-lt"/>
              </a:rPr>
              <a:t>Usain Bolt has always been a great advocate of giving back to those less fortunate than himself and almost five years ago, he started the </a:t>
            </a:r>
            <a:r>
              <a:rPr lang="en-US" sz="2400" b="1" i="0" dirty="0">
                <a:solidFill>
                  <a:srgbClr val="FF0000"/>
                </a:solidFill>
                <a:effectLst/>
                <a:latin typeface="+mj-lt"/>
              </a:rPr>
              <a:t>Usain Bolt Foundation</a:t>
            </a:r>
            <a:r>
              <a:rPr lang="en-US" sz="2400" b="0" i="0" dirty="0">
                <a:solidFill>
                  <a:srgbClr val="222222"/>
                </a:solidFill>
                <a:effectLst/>
                <a:latin typeface="+mj-lt"/>
              </a:rPr>
              <a:t>.</a:t>
            </a:r>
          </a:p>
          <a:p>
            <a:r>
              <a:rPr lang="en-US" sz="2400" b="0" i="0" dirty="0">
                <a:solidFill>
                  <a:srgbClr val="222222"/>
                </a:solidFill>
                <a:effectLst/>
                <a:latin typeface="+mj-lt"/>
              </a:rPr>
              <a:t> It helps children to get the education and healthcare they need to live happy, successful lives.</a:t>
            </a:r>
            <a:endParaRPr lang="en-GB" sz="2400" dirty="0">
              <a:latin typeface="+mj-lt"/>
            </a:endParaRPr>
          </a:p>
        </p:txBody>
      </p:sp>
    </p:spTree>
    <p:extLst>
      <p:ext uri="{BB962C8B-B14F-4D97-AF65-F5344CB8AC3E}">
        <p14:creationId xmlns:p14="http://schemas.microsoft.com/office/powerpoint/2010/main" val="386774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9" name="Group 113">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2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2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2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9" name="Group 178">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8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8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8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8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8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8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8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9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9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93" name="Rectangle 192">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5"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p:cNvSpPr>
            <a:spLocks noGrp="1"/>
          </p:cNvSpPr>
          <p:nvPr>
            <p:ph type="title"/>
          </p:nvPr>
        </p:nvSpPr>
        <p:spPr>
          <a:xfrm>
            <a:off x="2589213" y="4775200"/>
            <a:ext cx="8915399" cy="823448"/>
          </a:xfrm>
        </p:spPr>
        <p:txBody>
          <a:bodyPr vert="horz" lIns="91440" tIns="45720" rIns="91440" bIns="45720" rtlCol="0" anchor="b">
            <a:normAutofit fontScale="90000"/>
          </a:bodyPr>
          <a:lstStyle/>
          <a:p>
            <a:pPr>
              <a:lnSpc>
                <a:spcPct val="90000"/>
              </a:lnSpc>
            </a:pPr>
            <a:r>
              <a:rPr lang="en-US" sz="1100" b="1"/>
              <a:t/>
            </a:r>
            <a:br>
              <a:rPr lang="en-US" sz="1100" b="1"/>
            </a:br>
            <a:r>
              <a:rPr lang="en-US" sz="1100" b="1"/>
              <a:t/>
            </a:r>
            <a:br>
              <a:rPr lang="en-US" sz="1100" b="1"/>
            </a:br>
            <a:r>
              <a:rPr lang="en-US" sz="1100"/>
              <a:t/>
            </a:r>
            <a:br>
              <a:rPr lang="en-US" sz="1100"/>
            </a:br>
            <a:r>
              <a:rPr lang="en-US" sz="1100"/>
              <a:t/>
            </a:r>
            <a:br>
              <a:rPr lang="en-US" sz="1100"/>
            </a:br>
            <a:r>
              <a:rPr lang="en-US" sz="1100"/>
              <a:t/>
            </a:r>
            <a:br>
              <a:rPr lang="en-US" sz="1100"/>
            </a:br>
            <a:endParaRPr lang="en-US" sz="1100"/>
          </a:p>
        </p:txBody>
      </p:sp>
      <p:pic>
        <p:nvPicPr>
          <p:cNvPr id="6" name="Picture 5" descr="Two people walking down a road&#10;&#10;Description automatically generated with low confidence">
            <a:extLst>
              <a:ext uri="{FF2B5EF4-FFF2-40B4-BE49-F238E27FC236}">
                <a16:creationId xmlns:a16="http://schemas.microsoft.com/office/drawing/2014/main" id="{26566E45-2B1B-43E5-A2E1-EBD53B9E35C5}"/>
              </a:ext>
            </a:extLst>
          </p:cNvPr>
          <p:cNvPicPr>
            <a:picLocks noChangeAspect="1"/>
          </p:cNvPicPr>
          <p:nvPr/>
        </p:nvPicPr>
        <p:blipFill rotWithShape="1">
          <a:blip r:embed="rId2"/>
          <a:srcRect l="4275" r="12293" b="-1"/>
          <a:stretch/>
        </p:blipFill>
        <p:spPr>
          <a:xfrm>
            <a:off x="2234236" y="64537"/>
            <a:ext cx="7368551" cy="6491442"/>
          </a:xfrm>
          <a:prstGeom prst="rect">
            <a:avLst/>
          </a:prstGeom>
        </p:spPr>
      </p:pic>
    </p:spTree>
    <p:extLst>
      <p:ext uri="{BB962C8B-B14F-4D97-AF65-F5344CB8AC3E}">
        <p14:creationId xmlns:p14="http://schemas.microsoft.com/office/powerpoint/2010/main" val="372534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4633690"/>
          </a:xfrm>
        </p:spPr>
        <p:txBody>
          <a:bodyPr>
            <a:noAutofit/>
          </a:bodyPr>
          <a:lstStyle/>
          <a:p>
            <a:r>
              <a:rPr lang="en-GB" sz="2800" dirty="0"/>
              <a:t/>
            </a:r>
            <a:br>
              <a:rPr lang="en-GB" sz="2800" dirty="0"/>
            </a:br>
            <a:endParaRPr lang="en-GB" sz="2800" dirty="0"/>
          </a:p>
        </p:txBody>
      </p:sp>
      <p:sp>
        <p:nvSpPr>
          <p:cNvPr id="3" name="TextBox 2">
            <a:extLst>
              <a:ext uri="{FF2B5EF4-FFF2-40B4-BE49-F238E27FC236}">
                <a16:creationId xmlns:a16="http://schemas.microsoft.com/office/drawing/2014/main" id="{5E39498F-51A2-4D81-BA17-69134FFF712A}"/>
              </a:ext>
            </a:extLst>
          </p:cNvPr>
          <p:cNvSpPr txBox="1"/>
          <p:nvPr/>
        </p:nvSpPr>
        <p:spPr>
          <a:xfrm>
            <a:off x="2714624" y="1009650"/>
            <a:ext cx="8591551" cy="4832092"/>
          </a:xfrm>
          <a:prstGeom prst="rect">
            <a:avLst/>
          </a:prstGeom>
          <a:noFill/>
        </p:spPr>
        <p:txBody>
          <a:bodyPr wrap="square" rtlCol="0">
            <a:spAutoFit/>
          </a:bodyPr>
          <a:lstStyle/>
          <a:p>
            <a:r>
              <a:rPr lang="en-US" sz="2800" dirty="0">
                <a:latin typeface="+mj-lt"/>
              </a:rPr>
              <a:t>We pray together for God’s help to use our talents wisely.</a:t>
            </a:r>
          </a:p>
          <a:p>
            <a:r>
              <a:rPr lang="en-US" sz="2800" dirty="0">
                <a:latin typeface="+mj-lt"/>
              </a:rPr>
              <a:t>Help us all to use the gifts you have given us to always do our very best.</a:t>
            </a:r>
          </a:p>
          <a:p>
            <a:endParaRPr lang="en-US" sz="2800" dirty="0">
              <a:latin typeface="+mj-lt"/>
            </a:endParaRPr>
          </a:p>
          <a:p>
            <a:r>
              <a:rPr lang="en-US" sz="2800" dirty="0">
                <a:latin typeface="+mj-lt"/>
              </a:rPr>
              <a:t>We pray for children all over the world, that they may all have the chance to learn new skills and to use their talents to make the world a better place.</a:t>
            </a:r>
          </a:p>
          <a:p>
            <a:endParaRPr lang="en-US" sz="2800" dirty="0">
              <a:latin typeface="+mj-lt"/>
            </a:endParaRPr>
          </a:p>
          <a:p>
            <a:r>
              <a:rPr lang="en-US" sz="2800" dirty="0">
                <a:latin typeface="+mj-lt"/>
              </a:rPr>
              <a:t>Amen </a:t>
            </a:r>
            <a:endParaRPr lang="en-GB" sz="2800" dirty="0">
              <a:latin typeface="+mj-lt"/>
            </a:endParaRPr>
          </a:p>
        </p:txBody>
      </p:sp>
    </p:spTree>
    <p:extLst>
      <p:ext uri="{BB962C8B-B14F-4D97-AF65-F5344CB8AC3E}">
        <p14:creationId xmlns:p14="http://schemas.microsoft.com/office/powerpoint/2010/main" val="8018257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182</TotalTime>
  <Words>346</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COURAGEOUS ADVOCATE  of the WEEK</vt:lpstr>
      <vt:lpstr>PowerPoint Presentation</vt:lpstr>
      <vt:lpstr>        </vt:lpstr>
      <vt:lpstr>PowerPoint Presentation</vt:lpstr>
      <vt:lpstr>PowerPoint Presentation</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  of the WEEK</dc:title>
  <dc:creator>jan</dc:creator>
  <cp:lastModifiedBy>6038, head</cp:lastModifiedBy>
  <cp:revision>7</cp:revision>
  <dcterms:created xsi:type="dcterms:W3CDTF">2021-01-18T17:40:56Z</dcterms:created>
  <dcterms:modified xsi:type="dcterms:W3CDTF">2021-01-19T17:37:48Z</dcterms:modified>
</cp:coreProperties>
</file>