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1" r:id="rId3"/>
    <p:sldId id="272" r:id="rId4"/>
    <p:sldId id="273" r:id="rId5"/>
    <p:sldId id="274" r:id="rId6"/>
    <p:sldId id="275" r:id="rId7"/>
    <p:sldId id="259" r:id="rId8"/>
    <p:sldId id="271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42" d="100"/>
          <a:sy n="42" d="100"/>
        </p:scale>
        <p:origin x="22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7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1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3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292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66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8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9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4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8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5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0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3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3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1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1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3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3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DPwNPAV6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9154" y="1690270"/>
            <a:ext cx="9326677" cy="262999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COURAGEOUS ADVOCATE of the WEEK</a:t>
            </a:r>
            <a:br>
              <a:rPr lang="en-GB" b="1" dirty="0" smtClean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501" y="3591709"/>
            <a:ext cx="6283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Charles Wesley</a:t>
            </a:r>
          </a:p>
          <a:p>
            <a:r>
              <a:rPr lang="en-GB" sz="4800" dirty="0" smtClean="0"/>
              <a:t>(1707-1788)</a:t>
            </a:r>
            <a:endParaRPr lang="en-GB" sz="4800" dirty="0"/>
          </a:p>
        </p:txBody>
      </p:sp>
      <p:sp>
        <p:nvSpPr>
          <p:cNvPr id="5" name="AutoShape 2" descr="data:image/png;base64,iVBORw0KGgoAAAANSUhEUgAAAIgAAACgCAMAAADgm9Q7AAAAdVBMVEX////vPkLvPEDvOj7vNzvvNTnvMzf96en//Pz+9fXuLTL+8vL5wMH++PjvQUXxWl384eHwSk76ysvwUlX4s7TyaWz719j1k5XwRkr2mpzuJyz0g4X70tP3q6zxXmH83N3zenzycXP2oKL0iYvtHyXtExvtAACfEX+AAAAYyElEQVR4nO1c2Xbruo6UOGme53ly+v8/sQuUndiSnGR3n3v2Wr2aD+feHVtSEQQKBZCyYfz/+D880vJvI9hHHGbe38ZAI16Umq2/jQI4ImWa7hj/bRxpJBkXTI3pX4XhDUwItq6Cy3Bw/h6OaZZcjr5h5Bn+zzz9JRjekCjB4adDbkyF4CpZ/5noCTwv+AMYfiGEyHIn3pSqLKCCUQr/D6C8eZ6dzkXR5bH9q5s46SKkkt1k+5Fi8NXe7mclpVjS303GjvMOz+vPHwxMCiFlBizBD2BsK19gDY6HxhsTJoYwKyvQNhJLbv10fQAUGVALFebHD2PGTa6w5opH81B+Q1BBuY5ciTYanCCHOUw9uCr8wFujVig+ruU3ZrHKYY5wA6EUN0VyfFJ+M3lWVUWtgbKoW/3Yc45TC7x+XUwlpBhzsgBu9TkEPAS2GvGhCpe1PzmA7Xixv3YRIxAiKaoq4+bNP3xraFkCTgr6tZCtS+tfZwXQpP1kwanswLOmPq/GRCrhtkvuwadCaT4PJsOut72hwPVKJmOV07V0KV2bAkOR1bixcG8hjB4Ytl+zdjgA8VteOMOyxk5g+dWYcRdXSOUqM8nGsSiKMaqFK7lwzaiKbYoZyczDYIovvhNMW8RccJwr6mi/NEtMdb8hy4oq9QJvapbcKXh7tEh5E4uzuTyb8z4w4E3DnLUfrasQCoqGxFDtLWkQoVZehGcYd6sUuYXYrpJbu1+zX6tct/1w4X4+4tJL1yIRbgMgt6OEiJWARTijeWTF2luebTuxP1TzUkRRlGVZVMwAYQdWPteuuIShoQi3nhE4MFozF/rCKCqWuRp8y8FfrbQpMoUbMD54oxDHbBnXIrN8TvenJGbCgIM/ObuHWlYcAxm5EOKOCX56PH8GhuuzLS/xfTwXV1q73zol5lVkuP39MWmcyVPUeKOs05g97odvY1F5mIzL1gw+jbyZoxCuw8/G4GpMXv7KOOYcRnOT60uHZluiJMQflfi8nJlxGsrlSMUB8pdvJS9zhfUwBBf7oH9crQh3w9zrxGmN9MX3S/eLX67mieUL1Z3Ib1MurdnFg74fzE0GzGp96zTvBnxydVVzxGE0ym1glj+FoVSjVzk3/xSJ6pzKlesJyCDUFmzun91MultseFuYpWn9p0AQvbPip1xj5EwusNWf3IrJAtnTWlwuzObPgQxeIc0jn0F8hmL08j8Cwiu6cG0JE9z40pNP17iP/KRyKxL1uSSaiEjya768GPRkllRw00aDB47sF0bhYz5kOiIY8+OEn2gERJLxOvZ/63JCFXgsUz6FGz0AEsIfz0R3hN/iwfHOZ3U/AfxZ0VHoTn3y4730vKCYJwJCvrYpsF89LukU/jwLuYFkF4pNnk09QwifgDiLZOmU/QYIr8EcviLzAkiFvO2XmFn1m9hv6QpaTB5ZOVPzWUEFHWLJ+tm6GIKmlT+ArKGPf3oQjb9ZVjncgRCfcVWdgdiVK1an+IFaUU/hv7fqAQS3naY4r7YidH/lXmK9exVURyXc9Sxv7dUVlbO8Na/2MM7HTs9mB2Jy3NZZSXK81wWfN+BkbYk5aP4WnbOJ9sxnuHMrNmd+YxGhMriiqgcr589AcFv/rgq+X1Sm6mrBJeB0W2c0epg86TMa6U3MAHk5GTEOFgoZ8LkxE5DxAWSDj+wkyL6lERZ2k2HhG/ARRxtXm7+9Kt3TVs5YtoubuDUSW7BJRYYkIDwydNRoiww7EPEtycuO4rRS4FPDu+nvwyGley6wDKMnsbieZYWsK5JzwQqdhAl0BCR7ArJbRIzpdzTCEkJiuUylRvyhLyDRwa+AlKAXbz06q2hROEEiotRGaUlECiDuGYib99esTMqQ/ueDskohVQ8f0DcGV4jwqvs21XL0BnG4y0gkYcRt4fmuBrJCdc3lA8jDR1QX5Jc8IsJxicgpbuQOvctLRIX+wI8jkVx1MqZMjlb+CkR0sWFhYSbh+r2rGX1tk4GC39c83e0+oiILCC/MgULUcuIKSDQQ1A/l3YSSpHN21fHC3yOoyNf7wNUTqLlSiCJNuACQdPUCf31YZEb4oGiZLSO9yg6qg5fDpHC9PVJ93LFSeo7IJzK6BBLh7/6LjzAB1/iAH/Tgq2oRBMQ2rI0ndyACQPoIJZtVXaVLMVpGuW0ouB4lnR1NRqefIfop+T0Q07JHdwfCwoRizwiGRPH6ySIGytshc484uApZ6BtW5LbIbAORqI0lhdfPT0Cuug7WJZDe1EBIBoFZB5KUAlriyUfwacfPMKIhUzOStAsys4y+BhBrD9ZFfAIZL4GMBEQcgORKbfvSmCQz9XLj1g8g+EO5cXWMF5U0Xty6vhHAIVDSwUtvA8LhCwh7DwRLMx6d1bQaDWR6AsK/gLCw99bsnO/4ElOjo54Mj7IouVYHIPF/9U8WSd/6yDl8WWIVgoDEX0CaJyA8WjN1XBXmurRidtMWtN5cJzpE/WrEt4UetCdWCR65Dl8ALJxXQhNL6ZoHINUdSI/1YOGpCGWKDY0SJQGhCzN8rki+tI0Ru4xMco8aiHh5SWilKZfgNemJCh6uMD1rf567flnEbq6ki2yRoVMpU3xOMabrLgLSayA0qV0XIdeQCruieGTfzjnU0no+BGSnb7f58hGvOwPhqqA7T1L6ACLApTllQnp86WqLuN5nlmwCyICrpOe3vHGWQ655AAk/gZAXQQbkiTrCYG0C0gpAxkIREAa7D+wZiGJUdN9zDc36ShhBs16LZzWDTGv9d6KUFO7Ci7OPmrLW2wLFzQ8kCMduQgod+toTEJ7ExrTLgMJpuFudNSuVE/1VOaGBZJ9AYirUDgRGZR/lRwwLOdwROxBrZx3tI2mrgZhqNZxWy18kNiq3T0CsTCT46JzKqfa4A9G+pgPhFYe51JQf8wiQkXPK8AuIFszrPWpQ0HJu75qVKr2QZ2dGQxFeeMNFES4BxIt2i+CO6XhyUrnkAFJ6iQgIiBpqDcSMn4A0BIRIAF6ivZVJH9MLz976tj9CbS7vPgm/nNvT4kEv9QDSQ057BISZIRbAbsDsu7MSs853i4Db1+E+K8h4cez3krB1r+srDUR/wJLFPKUVvdpxAjFauaEGAmQaiMTz/ZAqZB+5BkDud1H7+mPJG1dVJxehpsk9OF4HVgz30evBTmmFmBWWRCYQOb5jGXs/EPa3G3LtMmHUPqTsu0J/76u634RTF0SMx3ZAbIos7q96LaRuUBifP6DJmXPGkOCdTfEVixI/AVnbxdBezhMP7NP68fwyD+DrMfFjtklv/KqYuAMxrO7KVmE1lXDOkoKCZViS6QGkohK2jsG/KGU6Oyi4KNzXyUABeyO/HUosqny34IK1yUcQC80pZqn7A4Wfu8RRRsoZfIO/AoEeoV0PWKyEq5yWFbXefCrDwfsiv26z8tVq6qtSn+ppe3NFQV0Jim/GyhcgEgrNGtvCMi5nKBZn5TTNVzoDD5VXApgl1Xhqvut2PE9KeLGQM92ARAZD4fYJBGUGwh1pt+p17FzMMItTfqS01BSg3MueYniRVlhHChg51mNMNMaEqoaxA5DchXtpveFfBSNRGkobXcY+05kCgf6yy0rbdyTFmfCNyWVhbqylFh6vQPxWSzjf/6o02GuOanOvoPz4PDalGvt9l+ZlIlmD2Ac3QbEauWLJFCyorDP+DGTbgZjcxfjcj5BZ8mxehFOlJfHXgJuy3PtFJ4/2QhdaVYQl1thoFB8tLxq0Sn4CAg3T304XD1M5PO2n8BHSVIzPCdiSPJnKn5usXEZ4HIUJ0iMoN5il6py43gLKZATE+7SIPZ+KHVIfuyzagYVxWnP57K3ljY/e8JNBYNp0QM3n5nq+mDaEFDJyGkJW+JJpINmdWY14Oet7pGG7/ZwukhC+/rKrN7hidqpLGv8awm1i3fDWwqAl2VfWDKyV0yJNNScgDgFBBnSG7ELTUon55LBypX3OZ2/tlFiPevV0lwKB5nS6q4nsM1JJnro8LFGzZJgV3AxAAg2kbgp5yUmxETy5ju6Vqe6JV0euZcpbDPQJnyFiPF1B33rq2vISBC4iz2iK3qaeFgGx77F63RSERfwvH6E0lks+fnFrnPC6LN/uTPBRZxquLASHFqEUnYo5ZMmF2gF0k1z7iNFolz/cSvBwt8C9yfqwUD31ps5VD14NiVdb83ogue1K8QM5TWsbauZNPAvsSHBNAz5Wraw5AbHPhQC/LYM2N5w1ftkObXviny9uzcGrdvOGV5mZ3gP79gDCOCaRzbYH/UIRNLcgA29REEblWeSpzDd6nW0+vOfoJSBDgOL6q/28Ui34bmMRFfG9ykCg7UB0x2ZeqVsBdk2Z1GSwtUlfhWcRt1n3JoaIDCN6wUmPVe5X2MzQV0H0xldJf+5pHD76AIIFSVMDnpbFWnFT7RhHXB0lLZhYbA4lVXyASJ9e118U9nPYoNBgvpVc+ypJX2MXm1BT1h7jPHIMOwDBi8LSe7Qt4rfPjlURR1Bxk4jChqCl4G1euYpnzsCA5hG9jNfxV+OYNsDpllzsW17U3tRiloDcXeCmm9ELOE63QBi3rHOhIbKBRB+vLV2pwoyHrXaQ/JSCHB7xG9x45vkP4SyVTDKmlBvNhA2gSYDR81EyP4AQy1PGxf+mCW0sbtnJ10k47Y0amMQZOYLuGJksTOOa3R5ArA/KNLvRuJp1NFlDauhNOqF3u3RIAYh3p1+iD6Nvta+S7OEXRCqo50ULrpkip775iTM55fyPR9rrb3xx9tVj8FqYaD93NetWakO9Ve31n0CweGSnvKVdSmfNThj0rWhzudSeR8nOS1bIqOOX5EpK/lF35q3c7pULXWJttbnA+WzdPoAe9HNDB7AGont4GWcpqSlq+Hr59f6IznDaIruX9I5xTquqcpav4z2DK+8tGrrYKlzOXVhTb2eQ8dfV0B8TEAoRlXd670bvqKfRIWTZva+mKGx3IEQBhvEo5V+AwALik0hQgg57XUoVwg775u8SizJ8t6E4kBqIg+XiEThHdrZdi8jv3AOTQjt1OtyoqnkA0SYx0nMSofwr3ceRCQjH/F6YDHfPMNsUaskkygmcBWV4egeCFWwHJAxkGsR0XR8ZjNeNZdPmHQ+nLyCaS+53fgWyeKv8rMShnHcRsO/j6uZBNhnOh4aMmieKdeGDki3YAAQpEwU/xdm5r6NFOYUb7ft9AaHtSOOiL0Y9Gfmpn7Hi91M9tCurqYKF0WATLVPVEtaTEWA6OxCURCjWmbw+CsCpoUcEuqfl8g6ER4jDiyQiiDdk9wlE3oEgCcO9a6l3wDZNmT5tOyFEVg0E+h/f6WEJHl0nSZlRBZoICl770yKMTiNcAAGB5Qcguhrj+jyHr5/BHgk//Siw3CBQva9Prf6U4uJA1nSmSYdqSAQI+oppS+QTCJ3PuJCAPLoGssecUX4dykw8o9eniGjvJwez1dvea329n2uOyzzSfj1jBMQpZifY4k8dRAnvZ4toZ93TEeMN3ceq7pQtdP/Rxn+CShEQO7at9cBgXGZVT00Uf0T9J3XBVCJDjCCleztDp843zvpV7CF8/UeZx/mqH70y/W9JNVHc0Kat77a0q2inR4Eu622yjYB6UFMkmOsYU0z+kSfPQKb7uZEDkMV5Cl8Q2ldvhIlO56BUOwEI1G4SRW31OLvhH+X82XHZoZpsJL/ql6LDs8qQt44x7Nshdfxo0O5ALgonlEggtMdhtNWVT1UNU4uuvXK9fQYLozQgEraXD99qsk+tz8S2P2WhYmJTsoX1oOVujpFTGvNkcgBinZPSTvEPZvVbsQXbF1wZ6iw0tDqBk2eqzqOwXqKnYl5091RMm75GJ0zdc8nVB4B8QDv4NwSOdXdQytbxfO7XqMZ7OtOqZcCz3URNuidAxQQeIn0gqQOQZs+dI8qGu5SldKT7JbQd4UtIdb/FVDpKnA8gbkU16DlLywG55bP69T4Qzi97V1yfp2hc6B+d+FUXxBV78VGSRruG+QTCJ9qO1kB45GeCfOQeKaoZTxuypm5aQyt/PHqtQcsTK32pzqiSxP2QjfWcRDVEh0YaJZV9c5byEgHhFKKDuumykif635/7LuF196qOe7j3QyqiYDMfKl64re7wULpMpUoNb9TTPjbSmBs/tvoYleAAQi1qexE7EDohBwf9BHJdIkBRrFyMnx1OagbsdY2K8rShtZQFbTtT3eQTwvM5axMm06X/HYhABNgE7fYotEkIWMW37TC5GJt8al7lLrI9HcpCmUJRpKcDi7i0QNZlu0K3jfZ9QpYgWDehyz+4LyqNHQijrcP+21NyLe0wul8lZ8r3IpxRzgvymYDQOYQbVf3ZZYeBpn9v2O1ApIu0RMXR7VE1MF4aXvXtORvZTwnnX0U4aIf3ccL1CeSm1TUMaHdzy7I478/sQPQ0qLVt6pP9Q9QhT1MjhYDoZgxP0pxdbKt8DTFavnxp+S4CTqIbc7pfSOsLX3Trjb1pmjCe2qW9+6IGYnv2PSuAFfbDOxD7517xwazBJnSJ9OkkLeVjrjcikJa5ouNQQ/sOhj45bY3BXp3vne7Pw4qg9/LenvqhS4kEgrV4ORRnYQH0FhvJKn/MKNtMb6ryHUiEaiPWug1AqMbx6WjcHcjU/gBhH2J0csba5x2bYKEgWl3xdWogTr4LPESZ/0Fb7upukY72drWmgY/Yw6962O5gz+qwPZErnkzwYBmlml1Qvn17L6Tjio5O0qEBOjhjbLVn6JOOpEfi6wN+h8EjolX5elwRyyIaOncgVDfkwxa9CZbHwLQLF+ot0D15n7Ssvy8USqah/tXughzsTpx2flfkm5LUA5P0/sgPTWgmPSMRlGMa9w5EzbAEqfvlp1i5D1QSoJ32eDA+Djm8ZPj5NKgefAysUDNRrnYfqbj096MhF694XM6F+/AQTRMHkyBU/eD8CsTlgMrsOacGDCqo3SJcjhCrvzszTUNWdJbv4k2BOCOej68J/TjgqxA/laWrDN3irLgWBuvvzvkCBz2L86uzPbli0D/p9bbX62AQ02mldZW9Scb1iR+md8UaJn5zUJ9nvTPjgVcnfL1F0S3zq27+EQi3DES/leuWlD4ENiF8ZEQUMkbfMeEdB8+NVUCmX77oiKKEo9Rdfzg0TPdJaC2b+oO2ZVyCH+SUdWSSg02m4qcb8HCgBRCXp78MomjGs9Refww/ajL4UPSUra0EUnvadvSCFc0w/5RjyMv9hDNxtTB6DPgQCz385CcoRPwPvtfscJJw5O5n0eUeW0jnaSS54TOuXevNcDqXicw3/PD7zaxbuh+yp/rL6LPrN6LeDYUcCbXFtOZ4N7wOMQDDTcu3YdhahvYDxvKgX/4ABKWiOabFZ3L79o1cCzHFzS1wNvnewjzx7HspWW3JL8l4H4JXjgOHYj++WO9tQOsWqVGOb40iZzu+l7HiWyl4moFbQL4ViDNV/fiGclBBeIp6cFD7vXmKWo1f7BGfBlN88LwhRJXMm9+8yZ4mig7G9obV8Eur0Nl29uuk8oDhmo1F7WHkgsT/3XvWcFUyCmT5VLEzqXDTNoxvj+OfB1esiqkfAHPc2x6/GfZa04veJq61mqw9uKPbAcdP77+8GEPcstWCbqMDVypc/+AVeJR3iBouk02/2vtiFhZOVnW9r/vOGIXv2VOXQGgIWfzhz1DY6XgD+SlO2zfTmt3cB2uJbjg1vt/agru3aC2NwJ8Fkim/Rf+DX36w/UxCfkkeNZZtx1XE3L3MOW9kvkEhXRbBpLbVRNSDFSr75bv8Z6ssN0VmkXNOGy754ra/EAn7gsjWXXLa+8wX5dJNbuMvY+VyxF0GO0BQ83GwqMfZZernlwrx/ayDfnSsdRRKX59tv/xphLfD8hfXlZhS60YVbu6li/u9TkDBuqTUcKqi1tUvd7uL/4/8Uoo3dJEgLErJAo+wqug9FK4y0LeXFlLRskqRdfk/+MsxVlplgIGk2WYgSGu4OBSmYbj1YGnykYQbK5L+87/VMg1zRC9kq3bubXuIzn7L1TgYdj+3it7gHrvhP/WLJIHlzyacT6m5xAIdujCgPRirhAvBOesu/em3Lv6Xw/MXEIlslx6c/UywguqcvrgJLsLZ/zd+J4YcEVYJ4ZN58jAKo1Mi3mbiA04O/S+NdGGCuWFue9veyRV1EwQrVIMw56vT//+x4eUZNKXsYjun39yQiW9MKKm5O/4ri/ICpQmxDKZv9PTLTrE9SPho/Q/9XM4fjSAtYJSwcqxi8byNIa6Xf3VVvgaMAk+ZLS+IUX78HXPchx9JJhYvHuXf/pGpeAGEYlRcUJ0S5/m/F7mHQRuz9Ksagwelu+X+0P2tH5qyh5BTWW0Ya5P6fl9evvL2ryDxdesZqxQ0w7RZ+fbjJf+p4Ws39SujGeJ58sb/bLL7Gc5qNM2yGs74F38YjUY/G1Xfb0jAfxeHEXR+PhlD+bfo9WtYxRp7/fK+IfWvjSDv5uqv/5zg/49/evw3FDSvCirV2B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png;base64,iVBORw0KGgoAAAANSUhEUgAAAIgAAACgCAMAAADgm9Q7AAAAdVBMVEX////vPkLvPEDvOj7vNzvvNTnvMzf96en//Pz+9fXuLTL+8vL5wMH++PjvQUXxWl384eHwSk76ysvwUlX4s7TyaWz719j1k5XwRkr2mpzuJyz0g4X70tP3q6zxXmH83N3zenzycXP2oKL0iYvtHyXtExvtAACfEX+AAAAYyElEQVR4nO1c2Xbruo6UOGme53ly+v8/sQuUndiSnGR3n3v2Wr2aD+feHVtSEQQKBZCyYfz/+D880vJvI9hHHGbe38ZAI16Umq2/jQI4ImWa7hj/bRxpJBkXTI3pX4XhDUwItq6Cy3Bw/h6OaZZcjr5h5Bn+zzz9JRjekCjB4adDbkyF4CpZ/5noCTwv+AMYfiGEyHIn3pSqLKCCUQr/D6C8eZ6dzkXR5bH9q5s46SKkkt1k+5Fi8NXe7mclpVjS303GjvMOz+vPHwxMCiFlBizBD2BsK19gDY6HxhsTJoYwKyvQNhJLbv10fQAUGVALFebHD2PGTa6w5opH81B+Q1BBuY5ciTYanCCHOUw9uCr8wFujVig+ruU3ZrHKYY5wA6EUN0VyfFJ+M3lWVUWtgbKoW/3Yc45TC7x+XUwlpBhzsgBu9TkEPAS2GvGhCpe1PzmA7Xixv3YRIxAiKaoq4+bNP3xraFkCTgr6tZCtS+tfZwXQpP1kwanswLOmPq/GRCrhtkvuwadCaT4PJsOut72hwPVKJmOV07V0KV2bAkOR1bixcG8hjB4Ytl+zdjgA8VteOMOyxk5g+dWYcRdXSOUqM8nGsSiKMaqFK7lwzaiKbYoZyczDYIovvhNMW8RccJwr6mi/NEtMdb8hy4oq9QJvapbcKXh7tEh5E4uzuTyb8z4w4E3DnLUfrasQCoqGxFDtLWkQoVZehGcYd6sUuYXYrpJbu1+zX6tct/1w4X4+4tJL1yIRbgMgt6OEiJWARTijeWTF2luebTuxP1TzUkRRlGVZVMwAYQdWPteuuIShoQi3nhE4MFozF/rCKCqWuRp8y8FfrbQpMoUbMD54oxDHbBnXIrN8TvenJGbCgIM/ObuHWlYcAxm5EOKOCX56PH8GhuuzLS/xfTwXV1q73zol5lVkuP39MWmcyVPUeKOs05g97odvY1F5mIzL1gw+jbyZoxCuw8/G4GpMXv7KOOYcRnOT60uHZluiJMQflfi8nJlxGsrlSMUB8pdvJS9zhfUwBBf7oH9crQh3w9zrxGmN9MX3S/eLX67mieUL1Z3Ib1MurdnFg74fzE0GzGp96zTvBnxydVVzxGE0ym1glj+FoVSjVzk3/xSJ6pzKlesJyCDUFmzun91MultseFuYpWn9p0AQvbPip1xj5EwusNWf3IrJAtnTWlwuzObPgQxeIc0jn0F8hmL08j8Cwiu6cG0JE9z40pNP17iP/KRyKxL1uSSaiEjya768GPRkllRw00aDB47sF0bhYz5kOiIY8+OEn2gERJLxOvZ/63JCFXgsUz6FGz0AEsIfz0R3hN/iwfHOZ3U/AfxZ0VHoTn3y4730vKCYJwJCvrYpsF89LukU/jwLuYFkF4pNnk09QwifgDiLZOmU/QYIr8EcviLzAkiFvO2XmFn1m9hv6QpaTB5ZOVPzWUEFHWLJ+tm6GIKmlT+ArKGPf3oQjb9ZVjncgRCfcVWdgdiVK1an+IFaUU/hv7fqAQS3naY4r7YidH/lXmK9exVURyXc9Sxv7dUVlbO8Na/2MM7HTs9mB2Jy3NZZSXK81wWfN+BkbYk5aP4WnbOJ9sxnuHMrNmd+YxGhMriiqgcr589AcFv/rgq+X1Sm6mrBJeB0W2c0epg86TMa6U3MAHk5GTEOFgoZ8LkxE5DxAWSDj+wkyL6lERZ2k2HhG/ARRxtXm7+9Kt3TVs5YtoubuDUSW7BJRYYkIDwydNRoiww7EPEtycuO4rRS4FPDu+nvwyGley6wDKMnsbieZYWsK5JzwQqdhAl0BCR7ArJbRIzpdzTCEkJiuUylRvyhLyDRwa+AlKAXbz06q2hROEEiotRGaUlECiDuGYib99esTMqQ/ueDskohVQ8f0DcGV4jwqvs21XL0BnG4y0gkYcRt4fmuBrJCdc3lA8jDR1QX5Jc8IsJxicgpbuQOvctLRIX+wI8jkVx1MqZMjlb+CkR0sWFhYSbh+r2rGX1tk4GC39c83e0+oiILCC/MgULUcuIKSDQQ1A/l3YSSpHN21fHC3yOoyNf7wNUTqLlSiCJNuACQdPUCf31YZEb4oGiZLSO9yg6qg5fDpHC9PVJ93LFSeo7IJzK6BBLh7/6LjzAB1/iAH/Tgq2oRBMQ2rI0ndyACQPoIJZtVXaVLMVpGuW0ouB4lnR1NRqefIfop+T0Q07JHdwfCwoRizwiGRPH6ySIGytshc484uApZ6BtW5LbIbAORqI0lhdfPT0Cuug7WJZDe1EBIBoFZB5KUAlriyUfwacfPMKIhUzOStAsys4y+BhBrD9ZFfAIZL4GMBEQcgORKbfvSmCQz9XLj1g8g+EO5cXWMF5U0Xty6vhHAIVDSwUtvA8LhCwh7DwRLMx6d1bQaDWR6AsK/gLCw99bsnO/4ElOjo54Mj7IouVYHIPF/9U8WSd/6yDl8WWIVgoDEX0CaJyA8WjN1XBXmurRidtMWtN5cJzpE/WrEt4UetCdWCR65Dl8ALJxXQhNL6ZoHINUdSI/1YOGpCGWKDY0SJQGhCzN8rki+tI0Ru4xMco8aiHh5SWilKZfgNemJCh6uMD1rf567flnEbq6ki2yRoVMpU3xOMabrLgLSayA0qV0XIdeQCruieGTfzjnU0no+BGSnb7f58hGvOwPhqqA7T1L6ACLApTllQnp86WqLuN5nlmwCyICrpOe3vHGWQ655AAk/gZAXQQbkiTrCYG0C0gpAxkIREAa7D+wZiGJUdN9zDc36ShhBs16LZzWDTGv9d6KUFO7Ci7OPmrLW2wLFzQ8kCMduQgod+toTEJ7ExrTLgMJpuFudNSuVE/1VOaGBZJ9AYirUDgRGZR/lRwwLOdwROxBrZx3tI2mrgZhqNZxWy18kNiq3T0CsTCT46JzKqfa4A9G+pgPhFYe51JQf8wiQkXPK8AuIFszrPWpQ0HJu75qVKr2QZ2dGQxFeeMNFES4BxIt2i+CO6XhyUrnkAFJ6iQgIiBpqDcSMn4A0BIRIAF6ivZVJH9MLz976tj9CbS7vPgm/nNvT4kEv9QDSQ057BISZIRbAbsDsu7MSs853i4Db1+E+K8h4cez3krB1r+srDUR/wJLFPKUVvdpxAjFauaEGAmQaiMTz/ZAqZB+5BkDud1H7+mPJG1dVJxehpsk9OF4HVgz30evBTmmFmBWWRCYQOb5jGXs/EPa3G3LtMmHUPqTsu0J/76u634RTF0SMx3ZAbIos7q96LaRuUBifP6DJmXPGkOCdTfEVixI/AVnbxdBezhMP7NP68fwyD+DrMfFjtklv/KqYuAMxrO7KVmE1lXDOkoKCZViS6QGkohK2jsG/KGU6Oyi4KNzXyUABeyO/HUosqny34IK1yUcQC80pZqn7A4Wfu8RRRsoZfIO/AoEeoV0PWKyEq5yWFbXefCrDwfsiv26z8tVq6qtSn+ppe3NFQV0Jim/GyhcgEgrNGtvCMi5nKBZn5TTNVzoDD5VXApgl1Xhqvut2PE9KeLGQM92ARAZD4fYJBGUGwh1pt+p17FzMMItTfqS01BSg3MueYniRVlhHChg51mNMNMaEqoaxA5DchXtpveFfBSNRGkobXcY+05kCgf6yy0rbdyTFmfCNyWVhbqylFh6vQPxWSzjf/6o02GuOanOvoPz4PDalGvt9l+ZlIlmD2Ac3QbEauWLJFCyorDP+DGTbgZjcxfjcj5BZ8mxehFOlJfHXgJuy3PtFJ4/2QhdaVYQl1thoFB8tLxq0Sn4CAg3T304XD1M5PO2n8BHSVIzPCdiSPJnKn5usXEZ4HIUJ0iMoN5il6py43gLKZATE+7SIPZ+KHVIfuyzagYVxWnP57K3ljY/e8JNBYNp0QM3n5nq+mDaEFDJyGkJW+JJpINmdWY14Oet7pGG7/ZwukhC+/rKrN7hidqpLGv8awm1i3fDWwqAl2VfWDKyV0yJNNScgDgFBBnSG7ELTUon55LBypX3OZ2/tlFiPevV0lwKB5nS6q4nsM1JJnro8LFGzZJgV3AxAAg2kbgp5yUmxETy5ju6Vqe6JV0euZcpbDPQJnyFiPF1B33rq2vISBC4iz2iK3qaeFgGx77F63RSERfwvH6E0lks+fnFrnPC6LN/uTPBRZxquLASHFqEUnYo5ZMmF2gF0k1z7iNFolz/cSvBwt8C9yfqwUD31ps5VD14NiVdb83ogue1K8QM5TWsbauZNPAvsSHBNAz5Wraw5AbHPhQC/LYM2N5w1ftkObXviny9uzcGrdvOGV5mZ3gP79gDCOCaRzbYH/UIRNLcgA29REEblWeSpzDd6nW0+vOfoJSBDgOL6q/28Ui34bmMRFfG9ykCg7UB0x2ZeqVsBdk2Z1GSwtUlfhWcRt1n3JoaIDCN6wUmPVe5X2MzQV0H0xldJf+5pHD76AIIFSVMDnpbFWnFT7RhHXB0lLZhYbA4lVXyASJ9e118U9nPYoNBgvpVc+ypJX2MXm1BT1h7jPHIMOwDBi8LSe7Qt4rfPjlURR1Bxk4jChqCl4G1euYpnzsCA5hG9jNfxV+OYNsDpllzsW17U3tRiloDcXeCmm9ELOE63QBi3rHOhIbKBRB+vLV2pwoyHrXaQ/JSCHB7xG9x45vkP4SyVTDKmlBvNhA2gSYDR81EyP4AQy1PGxf+mCW0sbtnJ10k47Y0amMQZOYLuGJksTOOa3R5ArA/KNLvRuJp1NFlDauhNOqF3u3RIAYh3p1+iD6Nvta+S7OEXRCqo50ULrpkip775iTM55fyPR9rrb3xx9tVj8FqYaD93NetWakO9Ve31n0CweGSnvKVdSmfNThj0rWhzudSeR8nOS1bIqOOX5EpK/lF35q3c7pULXWJttbnA+WzdPoAe9HNDB7AGont4GWcpqSlq+Hr59f6IznDaIruX9I5xTquqcpav4z2DK+8tGrrYKlzOXVhTb2eQ8dfV0B8TEAoRlXd670bvqKfRIWTZva+mKGx3IEQBhvEo5V+AwALik0hQgg57XUoVwg775u8SizJ8t6E4kBqIg+XiEThHdrZdi8jv3AOTQjt1OtyoqnkA0SYx0nMSofwr3ceRCQjH/F6YDHfPMNsUaskkygmcBWV4egeCFWwHJAxkGsR0XR8ZjNeNZdPmHQ+nLyCaS+53fgWyeKv8rMShnHcRsO/j6uZBNhnOh4aMmieKdeGDki3YAAQpEwU/xdm5r6NFOYUb7ft9AaHtSOOiL0Y9Gfmpn7Hi91M9tCurqYKF0WATLVPVEtaTEWA6OxCURCjWmbw+CsCpoUcEuqfl8g6ER4jDiyQiiDdk9wlE3oEgCcO9a6l3wDZNmT5tOyFEVg0E+h/f6WEJHl0nSZlRBZoICl770yKMTiNcAAGB5Qcguhrj+jyHr5/BHgk//Siw3CBQva9Prf6U4uJA1nSmSYdqSAQI+oppS+QTCJ3PuJCAPLoGssecUX4dykw8o9eniGjvJwez1dvea329n2uOyzzSfj1jBMQpZifY4k8dRAnvZ4toZ93TEeMN3ceq7pQtdP/Rxn+CShEQO7at9cBgXGZVT00Uf0T9J3XBVCJDjCCleztDp843zvpV7CF8/UeZx/mqH70y/W9JNVHc0Kat77a0q2inR4Eu622yjYB6UFMkmOsYU0z+kSfPQKb7uZEDkMV5Cl8Q2ldvhIlO56BUOwEI1G4SRW31OLvhH+X82XHZoZpsJL/ql6LDs8qQt44x7Nshdfxo0O5ALgonlEggtMdhtNWVT1UNU4uuvXK9fQYLozQgEraXD99qsk+tz8S2P2WhYmJTsoX1oOVujpFTGvNkcgBinZPSTvEPZvVbsQXbF1wZ6iw0tDqBk2eqzqOwXqKnYl5091RMm75GJ0zdc8nVB4B8QDv4NwSOdXdQytbxfO7XqMZ7OtOqZcCz3URNuidAxQQeIn0gqQOQZs+dI8qGu5SldKT7JbQd4UtIdb/FVDpKnA8gbkU16DlLywG55bP69T4Qzi97V1yfp2hc6B+d+FUXxBV78VGSRruG+QTCJ9qO1kB45GeCfOQeKaoZTxuypm5aQyt/PHqtQcsTK32pzqiSxP2QjfWcRDVEh0YaJZV9c5byEgHhFKKDuumykif635/7LuF196qOe7j3QyqiYDMfKl64re7wULpMpUoNb9TTPjbSmBs/tvoYleAAQi1qexE7EDohBwf9BHJdIkBRrFyMnx1OagbsdY2K8rShtZQFbTtT3eQTwvM5axMm06X/HYhABNgE7fYotEkIWMW37TC5GJt8al7lLrI9HcpCmUJRpKcDi7i0QNZlu0K3jfZ9QpYgWDehyz+4LyqNHQijrcP+21NyLe0wul8lZ8r3IpxRzgvymYDQOYQbVf3ZZYeBpn9v2O1ApIu0RMXR7VE1MF4aXvXtORvZTwnnX0U4aIf3ccL1CeSm1TUMaHdzy7I478/sQPQ0qLVt6pP9Q9QhT1MjhYDoZgxP0pxdbKt8DTFavnxp+S4CTqIbc7pfSOsLX3Trjb1pmjCe2qW9+6IGYnv2PSuAFfbDOxD7517xwazBJnSJ9OkkLeVjrjcikJa5ouNQQ/sOhj45bY3BXp3vne7Pw4qg9/LenvqhS4kEgrV4ORRnYQH0FhvJKn/MKNtMb6ryHUiEaiPWug1AqMbx6WjcHcjU/gBhH2J0csba5x2bYKEgWl3xdWogTr4LPESZ/0Fb7upukY72drWmgY/Yw6962O5gz+qwPZErnkzwYBmlml1Qvn17L6Tjio5O0qEBOjhjbLVn6JOOpEfi6wN+h8EjolX5elwRyyIaOncgVDfkwxa9CZbHwLQLF+ot0D15n7Ssvy8USqah/tXughzsTpx2flfkm5LUA5P0/sgPTWgmPSMRlGMa9w5EzbAEqfvlp1i5D1QSoJ32eDA+Djm8ZPj5NKgefAysUDNRrnYfqbj096MhF694XM6F+/AQTRMHkyBU/eD8CsTlgMrsOacGDCqo3SJcjhCrvzszTUNWdJbv4k2BOCOej68J/TjgqxA/laWrDN3irLgWBuvvzvkCBz2L86uzPbli0D/p9bbX62AQ02mldZW9Scb1iR+md8UaJn5zUJ9nvTPjgVcnfL1F0S3zq27+EQi3DES/leuWlD4ENiF8ZEQUMkbfMeEdB8+NVUCmX77oiKKEo9Rdfzg0TPdJaC2b+oO2ZVyCH+SUdWSSg02m4qcb8HCgBRCXp78MomjGs9Refww/ajL4UPSUra0EUnvadvSCFc0w/5RjyMv9hDNxtTB6DPgQCz385CcoRPwPvtfscJJw5O5n0eUeW0jnaSS54TOuXevNcDqXicw3/PD7zaxbuh+yp/rL6LPrN6LeDYUcCbXFtOZ4N7wOMQDDTcu3YdhahvYDxvKgX/4ABKWiOabFZ3L79o1cCzHFzS1wNvnewjzx7HspWW3JL8l4H4JXjgOHYj++WO9tQOsWqVGOb40iZzu+l7HiWyl4moFbQL4ViDNV/fiGclBBeIp6cFD7vXmKWo1f7BGfBlN88LwhRJXMm9+8yZ4mig7G9obV8Eur0Nl29uuk8oDhmo1F7WHkgsT/3XvWcFUyCmT5VLEzqXDTNoxvj+OfB1esiqkfAHPc2x6/GfZa04veJq61mqw9uKPbAcdP77+8GEPcstWCbqMDVypc/+AVeJR3iBouk02/2vtiFhZOVnW9r/vOGIXv2VOXQGgIWfzhz1DY6XgD+SlO2zfTmt3cB2uJbjg1vt/agru3aC2NwJ8Fkim/Rf+DX36w/UxCfkkeNZZtx1XE3L3MOW9kvkEhXRbBpLbVRNSDFSr75bv8Z6ssN0VmkXNOGy754ra/EAn7gsjWXXLa+8wX5dJNbuMvY+VyxF0GO0BQ83GwqMfZZernlwrx/ayDfnSsdRRKX59tv/xphLfD8hfXlZhS60YVbu6li/u9TkDBuqTUcKqi1tUvd7uL/4/8Uoo3dJEgLErJAo+wqug9FK4y0LeXFlLRskqRdfk/+MsxVlplgIGk2WYgSGu4OBSmYbj1YGnykYQbK5L+87/VMg1zRC9kq3bubXuIzn7L1TgYdj+3it7gHrvhP/WLJIHlzyacT6m5xAIdujCgPRirhAvBOesu/em3Lv6Xw/MXEIlslx6c/UywguqcvrgJLsLZ/zd+J4YcEVYJ4ZN58jAKo1Mi3mbiA04O/S+NdGGCuWFue9veyRV1EwQrVIMw56vT//+x4eUZNKXsYjun39yQiW9MKKm5O/4ri/ICpQmxDKZv9PTLTrE9SPho/Q/9XM4fjSAtYJSwcqxi8byNIa6Xf3VVvgaMAk+ZLS+IUX78HXPchx9JJhYvHuXf/pGpeAGEYlRcUJ0S5/m/F7mHQRuz9Ksagwelu+X+0P2tH5qyh5BTWW0Ya5P6fl9evvL2ryDxdesZqxQ0w7RZ+fbjJf+p4Ws39SujGeJ58sb/bLL7Gc5qNM2yGs74F38YjUY/G1Xfb0jAfxeHEXR+PhlD+bfo9WtYxRp7/fK+IfWvjSDv5uqv/5zg/49/evw3FDSvCirV2BU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Methodism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68" y="2491952"/>
            <a:ext cx="3157010" cy="39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800" y="685800"/>
            <a:ext cx="54558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latin typeface="Arial Rounded MT Bold" panose="020F0704030504030204" pitchFamily="34" charset="0"/>
              </a:rPr>
              <a:t>Prayer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O Lord, you are the God of all hope.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You fill our lives every day with great joy.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You bring peace and love, and guide us when we need your help the most.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We pray that you watch over each member of our school family, and continue to bring HOPE to all peoples around the world, at this time.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You know our daily struggles and worries, and you are always there to love us and care for us.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Help us to care for all those in need, that we can share your love and peace,  to bring HOPE into their lives.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We ask this in Jesus’ name. Amen.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Not Just A Name: Thanks + Giving = Joy -- Still Counting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4074" r="43912" b="20925"/>
          <a:stretch/>
        </p:blipFill>
        <p:spPr>
          <a:xfrm>
            <a:off x="6794500" y="812800"/>
            <a:ext cx="41275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94500" y="1163935"/>
            <a:ext cx="4055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Arial Rounded MT Bold" panose="020F0704030504030204" pitchFamily="34" charset="0"/>
              </a:rPr>
              <a:t>Give Thanks to God</a:t>
            </a:r>
            <a:endParaRPr lang="en-US" sz="3200" b="1" cap="none" spc="0" dirty="0">
              <a:ln/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347" y="936842"/>
            <a:ext cx="48505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3600" dirty="0">
                <a:latin typeface="Arial Rounded MT Bold" panose="020F0704030504030204" pitchFamily="34" charset="0"/>
              </a:rPr>
              <a:t>Charles Wesley </a:t>
            </a:r>
            <a:r>
              <a:rPr lang="en-GB" sz="3600" dirty="0" smtClean="0">
                <a:latin typeface="Arial Rounded MT Bold" panose="020F0704030504030204" pitchFamily="34" charset="0"/>
              </a:rPr>
              <a:t> was born on </a:t>
            </a:r>
          </a:p>
          <a:p>
            <a:r>
              <a:rPr lang="en-GB" sz="3600" dirty="0" smtClean="0">
                <a:latin typeface="Arial Rounded MT Bold" panose="020F0704030504030204" pitchFamily="34" charset="0"/>
              </a:rPr>
              <a:t>the 18</a:t>
            </a:r>
            <a:r>
              <a:rPr lang="en-GB" sz="3600" baseline="30000" dirty="0" smtClean="0">
                <a:latin typeface="Arial Rounded MT Bold" panose="020F0704030504030204" pitchFamily="34" charset="0"/>
              </a:rPr>
              <a:t>th</a:t>
            </a:r>
            <a:r>
              <a:rPr lang="en-GB" sz="3600" dirty="0" smtClean="0">
                <a:latin typeface="Arial Rounded MT Bold" panose="020F0704030504030204" pitchFamily="34" charset="0"/>
              </a:rPr>
              <a:t>  </a:t>
            </a:r>
            <a:r>
              <a:rPr lang="en-GB" sz="3600" dirty="0">
                <a:latin typeface="Arial Rounded MT Bold" panose="020F0704030504030204" pitchFamily="34" charset="0"/>
              </a:rPr>
              <a:t>December </a:t>
            </a:r>
            <a:r>
              <a:rPr lang="en-GB" sz="3600" dirty="0" smtClean="0">
                <a:latin typeface="Arial Rounded MT Bold" panose="020F0704030504030204" pitchFamily="34" charset="0"/>
              </a:rPr>
              <a:t>1707. </a:t>
            </a:r>
          </a:p>
          <a:p>
            <a:r>
              <a:rPr lang="en-GB" sz="3600" dirty="0" smtClean="0">
                <a:latin typeface="Arial Rounded MT Bold" panose="020F0704030504030204" pitchFamily="34" charset="0"/>
              </a:rPr>
              <a:t>He was an </a:t>
            </a:r>
            <a:r>
              <a:rPr lang="en-GB" sz="3600" dirty="0">
                <a:latin typeface="Arial Rounded MT Bold" panose="020F0704030504030204" pitchFamily="34" charset="0"/>
              </a:rPr>
              <a:t>English leader of the Methodist </a:t>
            </a:r>
            <a:endParaRPr lang="en-GB" sz="3600" dirty="0" smtClean="0">
              <a:latin typeface="Arial Rounded MT Bold" panose="020F0704030504030204" pitchFamily="34" charset="0"/>
            </a:endParaRPr>
          </a:p>
          <a:p>
            <a:r>
              <a:rPr lang="en-GB" sz="3600" dirty="0" smtClean="0">
                <a:latin typeface="Arial Rounded MT Bold" panose="020F0704030504030204" pitchFamily="34" charset="0"/>
              </a:rPr>
              <a:t>Movement and is most widely </a:t>
            </a:r>
            <a:r>
              <a:rPr lang="en-GB" sz="3600" dirty="0">
                <a:latin typeface="Arial Rounded MT Bold" panose="020F0704030504030204" pitchFamily="34" charset="0"/>
              </a:rPr>
              <a:t>known for writing </a:t>
            </a:r>
            <a:endParaRPr lang="en-GB" sz="3600" dirty="0" smtClean="0">
              <a:latin typeface="Arial Rounded MT Bold" panose="020F0704030504030204" pitchFamily="34" charset="0"/>
            </a:endParaRPr>
          </a:p>
          <a:p>
            <a:r>
              <a:rPr lang="en-GB" sz="3600" dirty="0" smtClean="0">
                <a:latin typeface="Arial Rounded MT Bold" panose="020F0704030504030204" pitchFamily="34" charset="0"/>
              </a:rPr>
              <a:t>about </a:t>
            </a:r>
            <a:r>
              <a:rPr lang="en-GB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6,500 </a:t>
            </a:r>
            <a:r>
              <a:rPr lang="en-GB" sz="36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hymns</a:t>
            </a:r>
            <a:r>
              <a:rPr lang="en-GB" sz="3600" dirty="0">
                <a:latin typeface="Arial Rounded MT Bold" panose="020F070403050403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5" name="Picture 4" descr="Music Lessons - Bloomington-Normal - LocalWik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839">
            <a:off x="5097001" y="4508353"/>
            <a:ext cx="4361900" cy="145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8933" y="571909"/>
            <a:ext cx="94826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Wesley was born </a:t>
            </a:r>
            <a:r>
              <a:rPr lang="en-GB" sz="3200" dirty="0" smtClean="0">
                <a:latin typeface="Arial Rounded MT Bold" panose="020F0704030504030204" pitchFamily="34" charset="0"/>
              </a:rPr>
              <a:t>in Epworth, Lincolnshire, </a:t>
            </a:r>
            <a:r>
              <a:rPr lang="en-GB" sz="3200" dirty="0">
                <a:latin typeface="Arial Rounded MT Bold" panose="020F0704030504030204" pitchFamily="34" charset="0"/>
              </a:rPr>
              <a:t>the son of Anglican cleric and </a:t>
            </a:r>
            <a:r>
              <a:rPr lang="en-GB" sz="3200" dirty="0" smtClean="0">
                <a:latin typeface="Arial Rounded MT Bold" panose="020F0704030504030204" pitchFamily="34" charset="0"/>
              </a:rPr>
              <a:t>poet Samuel Wesley and </a:t>
            </a:r>
            <a:r>
              <a:rPr lang="en-GB" sz="3200" dirty="0">
                <a:latin typeface="Arial Rounded MT Bold" panose="020F0704030504030204" pitchFamily="34" charset="0"/>
              </a:rPr>
              <a:t>his wife </a:t>
            </a:r>
            <a:r>
              <a:rPr lang="en-GB" sz="3200" dirty="0" smtClean="0">
                <a:latin typeface="Arial Rounded MT Bold" panose="020F0704030504030204" pitchFamily="34" charset="0"/>
              </a:rPr>
              <a:t>Susanna. 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He </a:t>
            </a:r>
            <a:r>
              <a:rPr lang="en-GB" sz="3200" dirty="0">
                <a:latin typeface="Arial Rounded MT Bold" panose="020F0704030504030204" pitchFamily="34" charset="0"/>
              </a:rPr>
              <a:t>was a younger brother of Methodist founder John </a:t>
            </a:r>
            <a:r>
              <a:rPr lang="en-GB" sz="3200" dirty="0" smtClean="0">
                <a:latin typeface="Arial Rounded MT Bold" panose="020F0704030504030204" pitchFamily="34" charset="0"/>
              </a:rPr>
              <a:t>Wesley and </a:t>
            </a:r>
            <a:r>
              <a:rPr lang="en-GB" sz="3200" dirty="0">
                <a:latin typeface="Arial Rounded MT Bold" panose="020F0704030504030204" pitchFamily="34" charset="0"/>
              </a:rPr>
              <a:t>Anglican cleric Samuel Wesley the Younger, and he became the father of musician </a:t>
            </a:r>
          </a:p>
          <a:p>
            <a:r>
              <a:rPr lang="en-GB" sz="3200" dirty="0">
                <a:latin typeface="Arial Rounded MT Bold" panose="020F0704030504030204" pitchFamily="34" charset="0"/>
              </a:rPr>
              <a:t>Samuel Wesley and grandfather of musician Samuel Sebastian Wesley</a:t>
            </a:r>
            <a:r>
              <a:rPr lang="en-GB" sz="32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Music Lessons - Bloomington-Normal - LocalWik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31">
            <a:off x="9048984" y="4576104"/>
            <a:ext cx="2885230" cy="14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3420" y="828657"/>
            <a:ext cx="98120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Charles Wesley </a:t>
            </a:r>
            <a:r>
              <a:rPr lang="en-GB" sz="2800" dirty="0">
                <a:latin typeface="Arial Rounded MT Bold" panose="020F0704030504030204" pitchFamily="34" charset="0"/>
              </a:rPr>
              <a:t>was educated at </a:t>
            </a:r>
            <a:r>
              <a:rPr lang="en-GB" sz="2800" dirty="0" smtClean="0">
                <a:latin typeface="Arial Rounded MT Bold" panose="020F0704030504030204" pitchFamily="34" charset="0"/>
              </a:rPr>
              <a:t>Oxford,</a:t>
            </a:r>
            <a:r>
              <a:rPr lang="en-GB" sz="2800" dirty="0">
                <a:latin typeface="Arial Rounded MT Bold" panose="020F0704030504030204" pitchFamily="34" charset="0"/>
              </a:rPr>
              <a:t> where his brothers had also </a:t>
            </a:r>
            <a:r>
              <a:rPr lang="en-GB" sz="2800" dirty="0" smtClean="0">
                <a:latin typeface="Arial Rounded MT Bold" panose="020F0704030504030204" pitchFamily="34" charset="0"/>
              </a:rPr>
              <a:t>studied. </a:t>
            </a:r>
            <a:r>
              <a:rPr lang="en-GB" sz="2800" dirty="0">
                <a:latin typeface="Arial Rounded MT Bold" panose="020F0704030504030204" pitchFamily="34" charset="0"/>
              </a:rPr>
              <a:t>H</a:t>
            </a:r>
            <a:r>
              <a:rPr lang="en-GB" sz="2800" dirty="0" smtClean="0">
                <a:latin typeface="Arial Rounded MT Bold" panose="020F0704030504030204" pitchFamily="34" charset="0"/>
              </a:rPr>
              <a:t>e </a:t>
            </a:r>
            <a:r>
              <a:rPr lang="en-GB" sz="2800" dirty="0">
                <a:latin typeface="Arial Rounded MT Bold" panose="020F0704030504030204" pitchFamily="34" charset="0"/>
              </a:rPr>
              <a:t>formed the </a:t>
            </a:r>
            <a:r>
              <a:rPr lang="en-GB" sz="2800" dirty="0" smtClean="0">
                <a:latin typeface="Arial Rounded MT Bold" panose="020F0704030504030204" pitchFamily="34" charset="0"/>
              </a:rPr>
              <a:t>"Holy Club” at </a:t>
            </a:r>
            <a:r>
              <a:rPr lang="en-GB" sz="2800" dirty="0">
                <a:latin typeface="Arial Rounded MT Bold" panose="020F0704030504030204" pitchFamily="34" charset="0"/>
              </a:rPr>
              <a:t>Christ Church, </a:t>
            </a:r>
            <a:r>
              <a:rPr lang="en-GB" sz="2800" dirty="0" smtClean="0">
                <a:latin typeface="Arial Rounded MT Bold" panose="020F0704030504030204" pitchFamily="34" charset="0"/>
              </a:rPr>
              <a:t>Oxford</a:t>
            </a:r>
            <a:r>
              <a:rPr lang="en-GB" sz="2800" dirty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latin typeface="Arial Rounded MT Bold" panose="020F0704030504030204" pitchFamily="34" charset="0"/>
              </a:rPr>
              <a:t>with his brother </a:t>
            </a:r>
            <a:r>
              <a:rPr lang="en-GB" sz="2800" dirty="0">
                <a:latin typeface="Arial Rounded MT Bold" panose="020F0704030504030204" pitchFamily="34" charset="0"/>
              </a:rPr>
              <a:t>John </a:t>
            </a:r>
            <a:r>
              <a:rPr lang="en-GB" sz="2800" dirty="0" smtClean="0">
                <a:latin typeface="Arial Rounded MT Bold" panose="020F0704030504030204" pitchFamily="34" charset="0"/>
              </a:rPr>
              <a:t>Wesley. </a:t>
            </a:r>
          </a:p>
          <a:p>
            <a:endParaRPr lang="en-GB" sz="2800" dirty="0" smtClean="0"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latin typeface="Arial Rounded MT Bold" panose="020F0704030504030204" pitchFamily="34" charset="0"/>
              </a:rPr>
              <a:t>The </a:t>
            </a:r>
            <a:r>
              <a:rPr lang="en-GB" sz="2800" dirty="0">
                <a:latin typeface="Arial Rounded MT Bold" panose="020F0704030504030204" pitchFamily="34" charset="0"/>
              </a:rPr>
              <a:t>brothers and </a:t>
            </a:r>
            <a:r>
              <a:rPr lang="en-GB" sz="2800" dirty="0" smtClean="0">
                <a:latin typeface="Arial Rounded MT Bold" panose="020F0704030504030204" pitchFamily="34" charset="0"/>
              </a:rPr>
              <a:t>their friends </a:t>
            </a:r>
            <a:r>
              <a:rPr lang="en-GB" sz="2800" dirty="0">
                <a:latin typeface="Arial Rounded MT Bold" panose="020F0704030504030204" pitchFamily="34" charset="0"/>
              </a:rPr>
              <a:t>met for </a:t>
            </a:r>
            <a:r>
              <a:rPr lang="en-GB" sz="2800" dirty="0" smtClean="0">
                <a:latin typeface="Arial Rounded MT Bold" panose="020F0704030504030204" pitchFamily="34" charset="0"/>
              </a:rPr>
              <a:t>prayer and </a:t>
            </a:r>
            <a:r>
              <a:rPr lang="en-GB" sz="2800" dirty="0">
                <a:latin typeface="Arial Rounded MT Bold" panose="020F0704030504030204" pitchFamily="34" charset="0"/>
              </a:rPr>
              <a:t>Bible </a:t>
            </a:r>
            <a:r>
              <a:rPr lang="en-GB" sz="2800" dirty="0" smtClean="0">
                <a:latin typeface="Arial Rounded MT Bold" panose="020F0704030504030204" pitchFamily="34" charset="0"/>
              </a:rPr>
              <a:t>study</a:t>
            </a:r>
            <a:r>
              <a:rPr lang="en-GB" sz="2800" dirty="0">
                <a:latin typeface="Arial Rounded MT Bold" panose="020F0704030504030204" pitchFamily="34" charset="0"/>
              </a:rPr>
              <a:t>.</a:t>
            </a:r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sz="2800" dirty="0"/>
          </a:p>
        </p:txBody>
      </p:sp>
      <p:pic>
        <p:nvPicPr>
          <p:cNvPr id="1026" name="Picture 2" descr="Why the Wesleys, and others, came to be called Methodists | The United  Methodist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54" y="3619700"/>
            <a:ext cx="5240677" cy="277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'The Cry of Slaughtered Millions': William and Catherine Booth's Aggressive  Christianity | PCPJ"/>
          <p:cNvSpPr>
            <a:spLocks noChangeAspect="1" noChangeArrowheads="1"/>
          </p:cNvSpPr>
          <p:nvPr/>
        </p:nvSpPr>
        <p:spPr bwMode="auto">
          <a:xfrm>
            <a:off x="2572205" y="2142309"/>
            <a:ext cx="176457" cy="17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52575" y="485776"/>
            <a:ext cx="87150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Charles followed his father </a:t>
            </a:r>
            <a:r>
              <a:rPr lang="en-GB" sz="3600" dirty="0" smtClean="0">
                <a:latin typeface="Arial Rounded MT Bold" panose="020F0704030504030204" pitchFamily="34" charset="0"/>
              </a:rPr>
              <a:t>and brother </a:t>
            </a:r>
            <a:r>
              <a:rPr lang="en-GB" sz="3600" dirty="0">
                <a:latin typeface="Arial Rounded MT Bold" panose="020F0704030504030204" pitchFamily="34" charset="0"/>
              </a:rPr>
              <a:t>into the church in 1735, </a:t>
            </a:r>
            <a:r>
              <a:rPr lang="en-GB" sz="3600" dirty="0" smtClean="0">
                <a:latin typeface="Arial Rounded MT Bold" panose="020F0704030504030204" pitchFamily="34" charset="0"/>
              </a:rPr>
              <a:t>and </a:t>
            </a:r>
            <a:r>
              <a:rPr lang="en-GB" sz="3600" dirty="0">
                <a:latin typeface="Arial Rounded MT Bold" panose="020F0704030504030204" pitchFamily="34" charset="0"/>
              </a:rPr>
              <a:t>he travelled with </a:t>
            </a:r>
            <a:r>
              <a:rPr lang="en-GB" sz="3600" dirty="0" smtClean="0">
                <a:latin typeface="Arial Rounded MT Bold" panose="020F0704030504030204" pitchFamily="34" charset="0"/>
              </a:rPr>
              <a:t>his brother John </a:t>
            </a:r>
            <a:r>
              <a:rPr lang="en-GB" sz="3600" dirty="0">
                <a:latin typeface="Arial Rounded MT Bold" panose="020F0704030504030204" pitchFamily="34" charset="0"/>
              </a:rPr>
              <a:t>to Georgia </a:t>
            </a:r>
            <a:r>
              <a:rPr lang="en-GB" sz="3600" dirty="0" smtClean="0">
                <a:latin typeface="Arial Rounded MT Bold" panose="020F0704030504030204" pitchFamily="34" charset="0"/>
              </a:rPr>
              <a:t>in America</a:t>
            </a:r>
            <a:r>
              <a:rPr lang="en-GB" sz="3600" dirty="0">
                <a:latin typeface="Arial Rounded MT Bold" panose="020F0704030504030204" pitchFamily="34" charset="0"/>
              </a:rPr>
              <a:t>, returning a year later. </a:t>
            </a:r>
            <a:endParaRPr lang="en-GB" sz="3600" dirty="0" smtClean="0">
              <a:latin typeface="Arial Rounded MT Bold" panose="020F0704030504030204" pitchFamily="34" charset="0"/>
            </a:endParaRP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endParaRPr lang="en-GB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AutoShape 2" descr="Events | John and Charles Wesley Visit America | Timeline | The Association  of Religion Data Archi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Events | John and Charles Wesley Visit America | Timeline | The Association  of Religion Data Archiv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First United Methodist Church of Arroyo Grande, Califor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64" y="2890308"/>
            <a:ext cx="4303536" cy="36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9611" y="600891"/>
            <a:ext cx="7354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192549" y="600891"/>
            <a:ext cx="94375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In 1749, he married Sarah Gwynne, daughter of a Welsh gentleman who had been </a:t>
            </a:r>
            <a:r>
              <a:rPr lang="en-GB" sz="3600" dirty="0" smtClean="0">
                <a:latin typeface="Arial Rounded MT Bold" panose="020F0704030504030204" pitchFamily="34" charset="0"/>
              </a:rPr>
              <a:t>converted </a:t>
            </a:r>
            <a:r>
              <a:rPr lang="en-GB" sz="3600" dirty="0">
                <a:latin typeface="Arial Rounded MT Bold" panose="020F0704030504030204" pitchFamily="34" charset="0"/>
              </a:rPr>
              <a:t>to </a:t>
            </a:r>
            <a:r>
              <a:rPr lang="en-GB" sz="3600" dirty="0" smtClean="0">
                <a:latin typeface="Arial Rounded MT Bold" panose="020F0704030504030204" pitchFamily="34" charset="0"/>
              </a:rPr>
              <a:t>Methodism. She accompanied Charles and his brother on their</a:t>
            </a:r>
            <a:r>
              <a:rPr lang="en-GB" sz="3600" dirty="0">
                <a:latin typeface="Arial Rounded MT Bold" panose="020F0704030504030204" pitchFamily="34" charset="0"/>
              </a:rPr>
              <a:t> </a:t>
            </a:r>
            <a:r>
              <a:rPr lang="en-GB" sz="3600" dirty="0" smtClean="0">
                <a:latin typeface="Arial Rounded MT Bold" panose="020F0704030504030204" pitchFamily="34" charset="0"/>
              </a:rPr>
              <a:t>evangelistic</a:t>
            </a:r>
            <a:r>
              <a:rPr lang="en-GB" sz="3600" dirty="0">
                <a:latin typeface="Arial Rounded MT Bold" panose="020F0704030504030204" pitchFamily="34" charset="0"/>
              </a:rPr>
              <a:t> journeys </a:t>
            </a:r>
            <a:r>
              <a:rPr lang="en-GB" sz="3600" dirty="0" smtClean="0">
                <a:latin typeface="Arial Rounded MT Bold" panose="020F0704030504030204" pitchFamily="34" charset="0"/>
              </a:rPr>
              <a:t>throughout Britain </a:t>
            </a:r>
            <a:r>
              <a:rPr lang="en-GB" sz="3600" dirty="0">
                <a:latin typeface="Arial Rounded MT Bold" panose="020F0704030504030204" pitchFamily="34" charset="0"/>
              </a:rPr>
              <a:t>until Charles </a:t>
            </a:r>
            <a:r>
              <a:rPr lang="en-GB" sz="3600" dirty="0" smtClean="0">
                <a:latin typeface="Arial Rounded MT Bold" panose="020F0704030504030204" pitchFamily="34" charset="0"/>
              </a:rPr>
              <a:t>stopped travelling </a:t>
            </a:r>
            <a:r>
              <a:rPr lang="en-GB" sz="3600" dirty="0">
                <a:latin typeface="Arial Rounded MT Bold" panose="020F0704030504030204" pitchFamily="34" charset="0"/>
              </a:rPr>
              <a:t>in 1765</a:t>
            </a:r>
            <a:r>
              <a:rPr lang="en-GB" sz="36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File:Susannawesley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7" y="4041393"/>
            <a:ext cx="2107250" cy="26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8" name="Picture 6" descr="Romans 15:13 Joy And Peace Lives In You — Tell the Lord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52" y="698380"/>
            <a:ext cx="8759647" cy="55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714" y="2618941"/>
            <a:ext cx="8750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Arial Rounded MT Bold" panose="020F0704030504030204" pitchFamily="34" charset="0"/>
              </a:rPr>
              <a:t>How can you show praise to God for all he has blessed us with?</a:t>
            </a:r>
            <a:endParaRPr lang="en-GB" sz="54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Seeing the difference | Mindfulbalance | Impromptu Promptling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5" y="417689"/>
            <a:ext cx="3231585" cy="1741311"/>
          </a:xfrm>
          <a:prstGeom prst="rect">
            <a:avLst/>
          </a:prstGeom>
        </p:spPr>
      </p:pic>
      <p:pic>
        <p:nvPicPr>
          <p:cNvPr id="3" name="Picture 2" descr="Baby Kids Similing, Playing with Pets and Pray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1" y="3733800"/>
            <a:ext cx="3868928" cy="26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DPwNPAV6t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6800" y="781844"/>
            <a:ext cx="7035800" cy="3261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3800" y="4178300"/>
            <a:ext cx="989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Here is one of his well-known hymns of praise that is still popular today to praise God.</a:t>
            </a:r>
          </a:p>
          <a:p>
            <a:r>
              <a:rPr lang="en-GB" sz="3600" dirty="0" smtClean="0">
                <a:latin typeface="Arial Rounded MT Bold" panose="020F0704030504030204" pitchFamily="34" charset="0"/>
              </a:rPr>
              <a:t>Do you recognise it?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458</TotalTime>
  <Words>397</Words>
  <Application>Microsoft Office PowerPoint</Application>
  <PresentationFormat>Widescreen</PresentationFormat>
  <Paragraphs>37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Century Gothic</vt:lpstr>
      <vt:lpstr>Wingdings 3</vt:lpstr>
      <vt:lpstr>Ion</vt:lpstr>
      <vt:lpstr>COURAGEOUS ADVOCATE of the WEEK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>EDU-PRD-SCCM1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COURAGEOUS ADVOCATES of the WEEK</dc:title>
  <dc:creator>6038, head</dc:creator>
  <cp:lastModifiedBy>Rosie Bolton</cp:lastModifiedBy>
  <cp:revision>51</cp:revision>
  <dcterms:created xsi:type="dcterms:W3CDTF">2019-09-05T16:28:36Z</dcterms:created>
  <dcterms:modified xsi:type="dcterms:W3CDTF">2020-11-26T16:56:29Z</dcterms:modified>
</cp:coreProperties>
</file>