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7" r:id="rId2"/>
    <p:sldId id="265" r:id="rId3"/>
    <p:sldId id="256" r:id="rId4"/>
    <p:sldId id="261" r:id="rId5"/>
    <p:sldId id="259" r:id="rId6"/>
    <p:sldId id="269" r:id="rId7"/>
    <p:sldId id="270" r:id="rId8"/>
    <p:sldId id="257" r:id="rId9"/>
    <p:sldId id="260" r:id="rId10"/>
    <p:sldId id="258" r:id="rId11"/>
    <p:sldId id="263" r:id="rId1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ie Bolton" initials="RB" lastIdx="2" clrIdx="0">
    <p:extLst>
      <p:ext uri="{19B8F6BF-5375-455C-9EA6-DF929625EA0E}">
        <p15:presenceInfo xmlns:p15="http://schemas.microsoft.com/office/powerpoint/2012/main" xmlns="" userId="Rosie Bol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24"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11/10/2020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hyperlink" Target="https://www.youtube.com/watch?v=HPuj6UISMh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644237"/>
            <a:ext cx="8915399" cy="1662546"/>
          </a:xfrm>
        </p:spPr>
        <p:txBody>
          <a:bodyPr>
            <a:normAutofit fontScale="90000"/>
          </a:bodyPr>
          <a:lstStyle/>
          <a:p>
            <a:pPr algn="ctr"/>
            <a:r>
              <a:rPr lang="en-GB" b="1" dirty="0" smtClean="0"/>
              <a:t>COURAGEOUS ADVOCATE</a:t>
            </a:r>
            <a:br>
              <a:rPr lang="en-GB" b="1" dirty="0" smtClean="0"/>
            </a:br>
            <a:r>
              <a:rPr lang="en-GB" b="1" dirty="0" smtClean="0"/>
              <a:t> of the WEEK</a:t>
            </a:r>
            <a:endParaRPr lang="en-US" b="1" dirty="0"/>
          </a:p>
        </p:txBody>
      </p:sp>
      <p:sp>
        <p:nvSpPr>
          <p:cNvPr id="3" name="Subtitle 2"/>
          <p:cNvSpPr>
            <a:spLocks noGrp="1"/>
          </p:cNvSpPr>
          <p:nvPr>
            <p:ph type="subTitle" idx="1"/>
          </p:nvPr>
        </p:nvSpPr>
        <p:spPr>
          <a:xfrm>
            <a:off x="2589213" y="2306783"/>
            <a:ext cx="8915399" cy="3596879"/>
          </a:xfrm>
        </p:spPr>
        <p:txBody>
          <a:bodyPr>
            <a:normAutofit fontScale="77500" lnSpcReduction="20000"/>
          </a:bodyPr>
          <a:lstStyle/>
          <a:p>
            <a:pPr algn="ctr"/>
            <a:endParaRPr lang="en-GB" sz="4000" b="1" dirty="0" smtClean="0">
              <a:solidFill>
                <a:srgbClr val="00B050"/>
              </a:solidFill>
            </a:endParaRPr>
          </a:p>
          <a:p>
            <a:pPr algn="ctr"/>
            <a:endParaRPr lang="en-GB" sz="7200" b="1" dirty="0" smtClean="0"/>
          </a:p>
          <a:p>
            <a:pPr algn="ctr"/>
            <a:r>
              <a:rPr lang="en-GB" sz="7200" b="1" dirty="0" smtClean="0"/>
              <a:t>Michael </a:t>
            </a:r>
            <a:r>
              <a:rPr lang="en-GB" sz="7200" b="1" dirty="0" smtClean="0"/>
              <a:t>Ebenezer </a:t>
            </a:r>
            <a:r>
              <a:rPr lang="en-GB" sz="7200" b="1" dirty="0" err="1" smtClean="0"/>
              <a:t>Kwadjo</a:t>
            </a:r>
            <a:r>
              <a:rPr lang="en-GB" sz="7200" b="1" dirty="0" smtClean="0"/>
              <a:t> </a:t>
            </a:r>
            <a:r>
              <a:rPr lang="en-GB" sz="7200" b="1" dirty="0" err="1" smtClean="0"/>
              <a:t>Omari</a:t>
            </a:r>
            <a:r>
              <a:rPr lang="en-GB" sz="7200" b="1" dirty="0" smtClean="0"/>
              <a:t> </a:t>
            </a:r>
            <a:r>
              <a:rPr lang="en-GB" sz="7200" b="1" dirty="0" err="1" smtClean="0"/>
              <a:t>Owuo</a:t>
            </a:r>
            <a:r>
              <a:rPr lang="en-GB" sz="7200" b="1" dirty="0" smtClean="0"/>
              <a:t> Jr.</a:t>
            </a:r>
            <a:r>
              <a:rPr lang="en-GB" sz="7200" dirty="0" smtClean="0"/>
              <a:t> </a:t>
            </a:r>
            <a:endParaRPr lang="en-GB" sz="7200" dirty="0" smtClean="0"/>
          </a:p>
          <a:p>
            <a:pPr algn="ctr"/>
            <a:r>
              <a:rPr lang="en-GB" sz="7200" dirty="0" smtClean="0"/>
              <a:t> </a:t>
            </a:r>
            <a:r>
              <a:rPr lang="en-GB" sz="7200" dirty="0" smtClean="0"/>
              <a:t>26 July 1993 </a:t>
            </a:r>
            <a:r>
              <a:rPr lang="en-GB" sz="7000" b="1" u="sng" dirty="0" smtClean="0">
                <a:solidFill>
                  <a:srgbClr val="00B050"/>
                </a:solidFill>
              </a:rPr>
              <a:t> </a:t>
            </a:r>
            <a:endParaRPr lang="en-GB" sz="7000" b="1" u="sng" dirty="0" smtClean="0">
              <a:solidFill>
                <a:srgbClr val="00B050"/>
              </a:solidFill>
            </a:endParaRPr>
          </a:p>
          <a:p>
            <a:endParaRPr lang="en-GB" sz="4000" b="1" dirty="0" smtClean="0">
              <a:solidFill>
                <a:srgbClr val="00B050"/>
              </a:solidFill>
            </a:endParaRPr>
          </a:p>
          <a:p>
            <a:endParaRPr lang="en-GB" sz="4000" b="1" dirty="0">
              <a:solidFill>
                <a:srgbClr val="00B050"/>
              </a:solidFill>
            </a:endParaRPr>
          </a:p>
          <a:p>
            <a:endParaRPr lang="en-GB" sz="4000" b="1" dirty="0" smtClean="0">
              <a:solidFill>
                <a:srgbClr val="00B050"/>
              </a:solidFill>
            </a:endParaRPr>
          </a:p>
          <a:p>
            <a:pPr algn="ctr"/>
            <a:endParaRPr lang="en-US" sz="4000" b="1" dirty="0">
              <a:solidFill>
                <a:srgbClr val="00B050"/>
              </a:solidFill>
            </a:endParaRPr>
          </a:p>
        </p:txBody>
      </p:sp>
    </p:spTree>
    <p:extLst>
      <p:ext uri="{BB962C8B-B14F-4D97-AF65-F5344CB8AC3E}">
        <p14:creationId xmlns:p14="http://schemas.microsoft.com/office/powerpoint/2010/main" xmlns="" val="705750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624109"/>
            <a:ext cx="8911687" cy="5768377"/>
          </a:xfrm>
        </p:spPr>
        <p:txBody>
          <a:bodyPr>
            <a:normAutofit/>
          </a:bodyPr>
          <a:lstStyle/>
          <a:p>
            <a:r>
              <a:rPr lang="en-GB" sz="1600" dirty="0"/>
              <a:t/>
            </a:r>
            <a:br>
              <a:rPr lang="en-GB" sz="1600" dirty="0"/>
            </a:br>
            <a:r>
              <a:rPr lang="en-GB" sz="1600" dirty="0" smtClean="0"/>
              <a:t/>
            </a:r>
            <a:br>
              <a:rPr lang="en-GB" sz="1600" dirty="0" smtClean="0"/>
            </a:br>
            <a:r>
              <a:rPr lang="en-GB" sz="1600" dirty="0" smtClean="0"/>
              <a:t/>
            </a:r>
            <a:br>
              <a:rPr lang="en-GB" sz="1600" dirty="0" smtClean="0"/>
            </a:br>
            <a:r>
              <a:rPr lang="en-GB" sz="1600" dirty="0"/>
              <a:t/>
            </a:r>
            <a:br>
              <a:rPr lang="en-GB" sz="1600" dirty="0"/>
            </a:br>
            <a:r>
              <a:rPr lang="en-GB" b="1" dirty="0" smtClean="0"/>
              <a:t/>
            </a:r>
            <a:br>
              <a:rPr lang="en-GB" b="1" dirty="0" smtClean="0"/>
            </a:br>
            <a:r>
              <a:rPr lang="en-GB" b="1" dirty="0"/>
              <a:t/>
            </a:r>
            <a:br>
              <a:rPr lang="en-GB" b="1" dirty="0"/>
            </a:br>
            <a:r>
              <a:rPr lang="en-GB" b="1" dirty="0" smtClean="0"/>
              <a:t/>
            </a:r>
            <a:br>
              <a:rPr lang="en-GB" b="1" dirty="0" smtClean="0"/>
            </a:br>
            <a:r>
              <a:rPr lang="en-GB" b="1" dirty="0"/>
              <a:t/>
            </a:r>
            <a:br>
              <a:rPr lang="en-GB" b="1" dirty="0"/>
            </a:br>
            <a:r>
              <a:rPr lang="en-GB" dirty="0" smtClean="0"/>
              <a:t/>
            </a:r>
            <a:br>
              <a:rPr lang="en-GB" dirty="0" smtClean="0"/>
            </a:br>
            <a:r>
              <a:rPr lang="en-GB" dirty="0" smtClean="0"/>
              <a:t/>
            </a:r>
            <a:br>
              <a:rPr lang="en-GB" dirty="0" smtClean="0"/>
            </a:br>
            <a:r>
              <a:rPr lang="en-GB" dirty="0" smtClean="0"/>
              <a:t/>
            </a:r>
            <a:br>
              <a:rPr lang="en-GB" dirty="0" smtClean="0"/>
            </a:br>
            <a:endParaRPr lang="en-US" dirty="0"/>
          </a:p>
        </p:txBody>
      </p:sp>
      <p:sp>
        <p:nvSpPr>
          <p:cNvPr id="6" name="TextBox 5"/>
          <p:cNvSpPr txBox="1"/>
          <p:nvPr/>
        </p:nvSpPr>
        <p:spPr>
          <a:xfrm>
            <a:off x="1669773" y="265044"/>
            <a:ext cx="5883965" cy="2062103"/>
          </a:xfrm>
          <a:prstGeom prst="rect">
            <a:avLst/>
          </a:prstGeom>
          <a:noFill/>
        </p:spPr>
        <p:txBody>
          <a:bodyPr wrap="square" rtlCol="0">
            <a:spAutoFit/>
          </a:bodyPr>
          <a:lstStyle/>
          <a:p>
            <a:r>
              <a:rPr lang="en-GB" dirty="0" err="1" smtClean="0"/>
              <a:t>Stormzy</a:t>
            </a:r>
            <a:r>
              <a:rPr lang="en-GB" dirty="0" smtClean="0"/>
              <a:t> has consistently expressed his faith and spirituality throughout his music. The rapper frequently makes references to God and received major chart success from his single ‘Blinded By Your Grace Pt.2, which is an ode to his religious side</a:t>
            </a:r>
            <a:r>
              <a:rPr lang="en-GB" sz="2000" dirty="0" smtClean="0"/>
              <a:t>. </a:t>
            </a:r>
            <a:endParaRPr lang="en-GB" sz="2000" dirty="0" smtClean="0"/>
          </a:p>
          <a:p>
            <a:endParaRPr lang="en-GB" dirty="0" smtClean="0"/>
          </a:p>
          <a:p>
            <a:endParaRPr lang="en-GB" dirty="0"/>
          </a:p>
        </p:txBody>
      </p:sp>
      <p:pic>
        <p:nvPicPr>
          <p:cNvPr id="8" name="Picture 7"/>
          <p:cNvPicPr>
            <a:picLocks noChangeAspect="1"/>
          </p:cNvPicPr>
          <p:nvPr/>
        </p:nvPicPr>
        <p:blipFill>
          <a:blip r:embed="rId2"/>
          <a:stretch>
            <a:fillRect/>
          </a:stretch>
        </p:blipFill>
        <p:spPr>
          <a:xfrm>
            <a:off x="8902635" y="-1"/>
            <a:ext cx="2918303" cy="4015409"/>
          </a:xfrm>
          <a:prstGeom prst="rect">
            <a:avLst/>
          </a:prstGeom>
        </p:spPr>
      </p:pic>
      <p:pic>
        <p:nvPicPr>
          <p:cNvPr id="9" name="Picture 8"/>
          <p:cNvPicPr>
            <a:picLocks noChangeAspect="1"/>
          </p:cNvPicPr>
          <p:nvPr/>
        </p:nvPicPr>
        <p:blipFill>
          <a:blip r:embed="rId3"/>
          <a:stretch>
            <a:fillRect/>
          </a:stretch>
        </p:blipFill>
        <p:spPr>
          <a:xfrm>
            <a:off x="1254384" y="2673936"/>
            <a:ext cx="2575493" cy="1889399"/>
          </a:xfrm>
          <a:prstGeom prst="rect">
            <a:avLst/>
          </a:prstGeom>
        </p:spPr>
      </p:pic>
      <p:sp>
        <p:nvSpPr>
          <p:cNvPr id="10" name="TextBox 9"/>
          <p:cNvSpPr txBox="1"/>
          <p:nvPr/>
        </p:nvSpPr>
        <p:spPr>
          <a:xfrm>
            <a:off x="5327372" y="1987448"/>
            <a:ext cx="5221356" cy="5109091"/>
          </a:xfrm>
          <a:prstGeom prst="rect">
            <a:avLst/>
          </a:prstGeom>
          <a:noFill/>
        </p:spPr>
        <p:txBody>
          <a:bodyPr wrap="square" rtlCol="0">
            <a:spAutoFit/>
          </a:bodyPr>
          <a:lstStyle/>
          <a:p>
            <a:r>
              <a:rPr lang="en-GB" sz="2800" b="1" i="1" dirty="0" smtClean="0">
                <a:latin typeface="Arabic Typesetting" pitchFamily="66" charset="-78"/>
                <a:cs typeface="Arabic Typesetting" pitchFamily="66" charset="-78"/>
              </a:rPr>
              <a:t>“I </a:t>
            </a:r>
            <a:r>
              <a:rPr lang="en-GB" sz="2800" b="1" i="1" dirty="0" smtClean="0">
                <a:latin typeface="Arabic Typesetting" pitchFamily="66" charset="-78"/>
                <a:cs typeface="Arabic Typesetting" pitchFamily="66" charset="-78"/>
              </a:rPr>
              <a:t>said a prayer this morning</a:t>
            </a:r>
            <a:br>
              <a:rPr lang="en-GB" sz="2800" b="1" i="1" dirty="0" smtClean="0">
                <a:latin typeface="Arabic Typesetting" pitchFamily="66" charset="-78"/>
                <a:cs typeface="Arabic Typesetting" pitchFamily="66" charset="-78"/>
              </a:rPr>
            </a:br>
            <a:r>
              <a:rPr lang="en-GB" sz="2800" b="1" i="1" dirty="0" smtClean="0">
                <a:latin typeface="Arabic Typesetting" pitchFamily="66" charset="-78"/>
                <a:cs typeface="Arabic Typesetting" pitchFamily="66" charset="-78"/>
              </a:rPr>
              <a:t>I prayed I would find the way</a:t>
            </a:r>
            <a:br>
              <a:rPr lang="en-GB" sz="2800" b="1" i="1" dirty="0" smtClean="0">
                <a:latin typeface="Arabic Typesetting" pitchFamily="66" charset="-78"/>
                <a:cs typeface="Arabic Typesetting" pitchFamily="66" charset="-78"/>
              </a:rPr>
            </a:br>
            <a:r>
              <a:rPr lang="en-GB" sz="2800" b="1" i="1" dirty="0" smtClean="0">
                <a:latin typeface="Arabic Typesetting" pitchFamily="66" charset="-78"/>
                <a:cs typeface="Arabic Typesetting" pitchFamily="66" charset="-78"/>
              </a:rPr>
              <a:t>To another day, I was so afraid</a:t>
            </a:r>
            <a:br>
              <a:rPr lang="en-GB" sz="2800" b="1" i="1" dirty="0" smtClean="0">
                <a:latin typeface="Arabic Typesetting" pitchFamily="66" charset="-78"/>
                <a:cs typeface="Arabic Typesetting" pitchFamily="66" charset="-78"/>
              </a:rPr>
            </a:br>
            <a:r>
              <a:rPr lang="en-GB" sz="2800" b="1" i="1" dirty="0" err="1" smtClean="0">
                <a:latin typeface="Arabic Typesetting" pitchFamily="66" charset="-78"/>
                <a:cs typeface="Arabic Typesetting" pitchFamily="66" charset="-78"/>
              </a:rPr>
              <a:t>'Til</a:t>
            </a:r>
            <a:r>
              <a:rPr lang="en-GB" sz="2800" b="1" i="1" dirty="0" smtClean="0">
                <a:latin typeface="Arabic Typesetting" pitchFamily="66" charset="-78"/>
                <a:cs typeface="Arabic Typesetting" pitchFamily="66" charset="-78"/>
              </a:rPr>
              <a:t> you came and saved</a:t>
            </a:r>
            <a:br>
              <a:rPr lang="en-GB" sz="2800" b="1" i="1" dirty="0" smtClean="0">
                <a:latin typeface="Arabic Typesetting" pitchFamily="66" charset="-78"/>
                <a:cs typeface="Arabic Typesetting" pitchFamily="66" charset="-78"/>
              </a:rPr>
            </a:br>
            <a:r>
              <a:rPr lang="en-GB" sz="2800" b="1" i="1" dirty="0" smtClean="0">
                <a:latin typeface="Arabic Typesetting" pitchFamily="66" charset="-78"/>
                <a:cs typeface="Arabic Typesetting" pitchFamily="66" charset="-78"/>
              </a:rPr>
              <a:t>You came and saved me</a:t>
            </a:r>
            <a:br>
              <a:rPr lang="en-GB" sz="2800" b="1" i="1" dirty="0" smtClean="0">
                <a:latin typeface="Arabic Typesetting" pitchFamily="66" charset="-78"/>
                <a:cs typeface="Arabic Typesetting" pitchFamily="66" charset="-78"/>
              </a:rPr>
            </a:br>
            <a:r>
              <a:rPr lang="en-GB" sz="2800" b="1" i="1" dirty="0" smtClean="0">
                <a:latin typeface="Arabic Typesetting" pitchFamily="66" charset="-78"/>
                <a:cs typeface="Arabic Typesetting" pitchFamily="66" charset="-78"/>
              </a:rPr>
              <a:t>And the rain was pouring</a:t>
            </a:r>
            <a:br>
              <a:rPr lang="en-GB" sz="2800" b="1" i="1" dirty="0" smtClean="0">
                <a:latin typeface="Arabic Typesetting" pitchFamily="66" charset="-78"/>
                <a:cs typeface="Arabic Typesetting" pitchFamily="66" charset="-78"/>
              </a:rPr>
            </a:br>
            <a:r>
              <a:rPr lang="en-GB" sz="2800" b="1" i="1" dirty="0" smtClean="0">
                <a:latin typeface="Arabic Typesetting" pitchFamily="66" charset="-78"/>
                <a:cs typeface="Arabic Typesetting" pitchFamily="66" charset="-78"/>
              </a:rPr>
              <a:t>'Cause the sun faded away</a:t>
            </a:r>
            <a:br>
              <a:rPr lang="en-GB" sz="2800" b="1" i="1" dirty="0" smtClean="0">
                <a:latin typeface="Arabic Typesetting" pitchFamily="66" charset="-78"/>
                <a:cs typeface="Arabic Typesetting" pitchFamily="66" charset="-78"/>
              </a:rPr>
            </a:br>
            <a:r>
              <a:rPr lang="en-GB" sz="2800" b="1" i="1" dirty="0" smtClean="0">
                <a:latin typeface="Arabic Typesetting" pitchFamily="66" charset="-78"/>
                <a:cs typeface="Arabic Typesetting" pitchFamily="66" charset="-78"/>
              </a:rPr>
              <a:t>Now I'm in a better place</a:t>
            </a:r>
            <a:br>
              <a:rPr lang="en-GB" sz="2800" b="1" i="1" dirty="0" smtClean="0">
                <a:latin typeface="Arabic Typesetting" pitchFamily="66" charset="-78"/>
                <a:cs typeface="Arabic Typesetting" pitchFamily="66" charset="-78"/>
              </a:rPr>
            </a:br>
            <a:r>
              <a:rPr lang="en-GB" sz="2800" b="1" i="1" dirty="0" smtClean="0">
                <a:latin typeface="Arabic Typesetting" pitchFamily="66" charset="-78"/>
                <a:cs typeface="Arabic Typesetting" pitchFamily="66" charset="-78"/>
              </a:rPr>
              <a:t>No longer afraid</a:t>
            </a:r>
            <a:br>
              <a:rPr lang="en-GB" sz="2800" b="1" i="1" dirty="0" smtClean="0">
                <a:latin typeface="Arabic Typesetting" pitchFamily="66" charset="-78"/>
                <a:cs typeface="Arabic Typesetting" pitchFamily="66" charset="-78"/>
              </a:rPr>
            </a:br>
            <a:r>
              <a:rPr lang="en-GB" sz="2800" b="1" i="1" dirty="0" smtClean="0">
                <a:latin typeface="Arabic Typesetting" pitchFamily="66" charset="-78"/>
                <a:cs typeface="Arabic Typesetting" pitchFamily="66" charset="-78"/>
              </a:rPr>
              <a:t>Blinded by your grace</a:t>
            </a:r>
            <a:br>
              <a:rPr lang="en-GB" sz="2800" b="1" i="1" dirty="0" smtClean="0">
                <a:latin typeface="Arabic Typesetting" pitchFamily="66" charset="-78"/>
                <a:cs typeface="Arabic Typesetting" pitchFamily="66" charset="-78"/>
              </a:rPr>
            </a:br>
            <a:r>
              <a:rPr lang="en-GB" sz="2800" b="1" i="1" dirty="0" smtClean="0">
                <a:latin typeface="Arabic Typesetting" pitchFamily="66" charset="-78"/>
                <a:cs typeface="Arabic Typesetting" pitchFamily="66" charset="-78"/>
              </a:rPr>
              <a:t>You came and saved me</a:t>
            </a:r>
            <a:r>
              <a:rPr lang="en-GB" sz="2800" b="1" i="1" dirty="0" smtClean="0">
                <a:latin typeface="Arabic Typesetting" pitchFamily="66" charset="-78"/>
                <a:cs typeface="Arabic Typesetting" pitchFamily="66" charset="-78"/>
              </a:rPr>
              <a:t>.” </a:t>
            </a:r>
            <a:endParaRPr lang="en-GB" sz="2800" b="1" i="1" dirty="0" smtClean="0">
              <a:latin typeface="Arabic Typesetting" pitchFamily="66" charset="-78"/>
              <a:cs typeface="Arabic Typesetting" pitchFamily="66" charset="-78"/>
            </a:endParaRPr>
          </a:p>
          <a:p>
            <a:endParaRPr lang="en-GB" dirty="0"/>
          </a:p>
        </p:txBody>
      </p:sp>
      <p:sp>
        <p:nvSpPr>
          <p:cNvPr id="11" name="TextBox 10"/>
          <p:cNvSpPr txBox="1"/>
          <p:nvPr/>
        </p:nvSpPr>
        <p:spPr>
          <a:xfrm>
            <a:off x="1630017" y="4996069"/>
            <a:ext cx="2757486" cy="861774"/>
          </a:xfrm>
          <a:prstGeom prst="rect">
            <a:avLst/>
          </a:prstGeom>
          <a:noFill/>
        </p:spPr>
        <p:txBody>
          <a:bodyPr wrap="none" rtlCol="0">
            <a:spAutoFit/>
          </a:bodyPr>
          <a:lstStyle/>
          <a:p>
            <a:r>
              <a:rPr lang="en-GB" dirty="0" smtClean="0">
                <a:solidFill>
                  <a:srgbClr val="0070C0"/>
                </a:solidFill>
                <a:hlinkClick r:id="rId4"/>
              </a:rPr>
              <a:t>Listen to </a:t>
            </a:r>
            <a:r>
              <a:rPr lang="en-GB" dirty="0" err="1" smtClean="0">
                <a:solidFill>
                  <a:srgbClr val="0070C0"/>
                </a:solidFill>
                <a:hlinkClick r:id="rId4"/>
              </a:rPr>
              <a:t>Stormzy</a:t>
            </a:r>
            <a:r>
              <a:rPr lang="en-GB" dirty="0" smtClean="0">
                <a:solidFill>
                  <a:srgbClr val="0070C0"/>
                </a:solidFill>
                <a:hlinkClick r:id="rId4"/>
              </a:rPr>
              <a:t> </a:t>
            </a:r>
          </a:p>
          <a:p>
            <a:r>
              <a:rPr lang="en-GB" dirty="0" smtClean="0">
                <a:solidFill>
                  <a:srgbClr val="0070C0"/>
                </a:solidFill>
                <a:hlinkClick r:id="rId4"/>
              </a:rPr>
              <a:t>Blinded By Your Grace </a:t>
            </a:r>
          </a:p>
          <a:p>
            <a:r>
              <a:rPr lang="en-GB" sz="1400" dirty="0" smtClean="0">
                <a:solidFill>
                  <a:srgbClr val="0070C0"/>
                </a:solidFill>
                <a:hlinkClick r:id="rId4"/>
              </a:rPr>
              <a:t>1:06 min to 4:35 min </a:t>
            </a:r>
            <a:endParaRPr lang="en-GB" sz="1400" dirty="0">
              <a:solidFill>
                <a:srgbClr val="0070C0"/>
              </a:solidFill>
            </a:endParaRPr>
          </a:p>
        </p:txBody>
      </p:sp>
    </p:spTree>
    <p:extLst>
      <p:ext uri="{BB962C8B-B14F-4D97-AF65-F5344CB8AC3E}">
        <p14:creationId xmlns:p14="http://schemas.microsoft.com/office/powerpoint/2010/main" xmlns="" val="3725341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298" y="306057"/>
            <a:ext cx="9585824" cy="5768377"/>
          </a:xfrm>
        </p:spPr>
        <p:txBody>
          <a:bodyPr>
            <a:normAutofit fontScale="90000"/>
          </a:bodyPr>
          <a:lstStyle/>
          <a:p>
            <a:pPr algn="ctr"/>
            <a:r>
              <a:rPr lang="en-GB" b="1" dirty="0" smtClean="0"/>
              <a:t>Special Bible </a:t>
            </a:r>
            <a:r>
              <a:rPr lang="en-GB" b="1" dirty="0" smtClean="0"/>
              <a:t>Verse</a:t>
            </a:r>
            <a:br>
              <a:rPr lang="en-GB" b="1" dirty="0" smtClean="0"/>
            </a:br>
            <a:r>
              <a:rPr lang="en-GB" b="1" dirty="0" smtClean="0"/>
              <a:t/>
            </a:r>
            <a:br>
              <a:rPr lang="en-GB" b="1" dirty="0" smtClean="0"/>
            </a:br>
            <a:r>
              <a:rPr lang="en-US" dirty="0" smtClean="0"/>
              <a:t>Then I called on the name of the LORD: "O LORD, save me!" The LORD is gracious and righteous; our God is full of compassion. The LORD protects the </a:t>
            </a:r>
            <a:r>
              <a:rPr lang="en-US" dirty="0" smtClean="0"/>
              <a:t>simple hearted</a:t>
            </a:r>
            <a:r>
              <a:rPr lang="en-US" dirty="0" smtClean="0"/>
              <a:t>; when I was in great need, he saved me. Be at rest once more, O my soul, for the LORD has been good to you</a:t>
            </a:r>
            <a:r>
              <a:rPr lang="en-US" dirty="0" smtClean="0"/>
              <a:t>.</a:t>
            </a:r>
            <a:br>
              <a:rPr lang="en-US" dirty="0" smtClean="0"/>
            </a:br>
            <a:r>
              <a:rPr lang="en-US" dirty="0" smtClean="0"/>
              <a:t/>
            </a:r>
            <a:br>
              <a:rPr lang="en-US" dirty="0" smtClean="0"/>
            </a:br>
            <a:r>
              <a:rPr lang="en-US" dirty="0" smtClean="0"/>
              <a:t>Psalm 116</a:t>
            </a:r>
            <a:r>
              <a:rPr lang="en-GB" b="1" dirty="0" smtClean="0"/>
              <a:t/>
            </a:r>
            <a:br>
              <a:rPr lang="en-GB" b="1" dirty="0" smtClean="0"/>
            </a:br>
            <a:r>
              <a:rPr lang="en-GB" b="1" dirty="0"/>
              <a:t/>
            </a:r>
            <a:br>
              <a:rPr lang="en-GB" b="1" dirty="0"/>
            </a:br>
            <a:r>
              <a:rPr lang="en-GB" dirty="0" smtClean="0"/>
              <a:t/>
            </a:r>
            <a:br>
              <a:rPr lang="en-GB" dirty="0" smtClean="0"/>
            </a:br>
            <a:r>
              <a:rPr lang="en-GB" dirty="0" smtClean="0"/>
              <a:t/>
            </a:r>
            <a:br>
              <a:rPr lang="en-GB" dirty="0" smtClean="0"/>
            </a:br>
            <a:r>
              <a:rPr lang="en-GB" dirty="0" smtClean="0"/>
              <a:t/>
            </a:r>
            <a:br>
              <a:rPr lang="en-GB" dirty="0" smtClean="0"/>
            </a:br>
            <a:endParaRPr lang="en-US" dirty="0"/>
          </a:p>
        </p:txBody>
      </p:sp>
    </p:spTree>
    <p:extLst>
      <p:ext uri="{BB962C8B-B14F-4D97-AF65-F5344CB8AC3E}">
        <p14:creationId xmlns:p14="http://schemas.microsoft.com/office/powerpoint/2010/main" xmlns="" val="2067802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5056" y="699126"/>
            <a:ext cx="3531684" cy="5768377"/>
          </a:xfrm>
        </p:spPr>
        <p:txBody>
          <a:bodyPr>
            <a:normAutofit/>
          </a:bodyPr>
          <a:lstStyle/>
          <a:p>
            <a:r>
              <a:rPr lang="en-GB" sz="1200" dirty="0" smtClean="0"/>
              <a:t/>
            </a:r>
            <a:br>
              <a:rPr lang="en-GB" sz="1200" dirty="0" smtClean="0"/>
            </a:br>
            <a:r>
              <a:rPr lang="en-GB" sz="1200" dirty="0"/>
              <a:t> </a:t>
            </a:r>
            <a:r>
              <a:rPr lang="en-GB" sz="1200" dirty="0" smtClean="0"/>
              <a:t/>
            </a:r>
            <a:br>
              <a:rPr lang="en-GB" sz="1200" dirty="0" smtClean="0"/>
            </a:br>
            <a:r>
              <a:rPr lang="en-GB" sz="1200" dirty="0"/>
              <a:t/>
            </a:r>
            <a:br>
              <a:rPr lang="en-GB" sz="1200" dirty="0"/>
            </a:br>
            <a:r>
              <a:rPr lang="en-GB" sz="1200" dirty="0" smtClean="0"/>
              <a:t/>
            </a:r>
            <a:br>
              <a:rPr lang="en-GB" sz="1200" dirty="0" smtClean="0"/>
            </a:br>
            <a:r>
              <a:rPr lang="en-GB" sz="4400" dirty="0"/>
              <a:t/>
            </a:r>
            <a:br>
              <a:rPr lang="en-GB" sz="4400" dirty="0"/>
            </a:br>
            <a:r>
              <a:rPr lang="en-GB" dirty="0" smtClean="0"/>
              <a:t/>
            </a:r>
            <a:br>
              <a:rPr lang="en-GB" dirty="0" smtClean="0"/>
            </a:br>
            <a:r>
              <a:rPr lang="en-GB" dirty="0" smtClean="0"/>
              <a:t/>
            </a:r>
            <a:br>
              <a:rPr lang="en-GB" dirty="0" smtClean="0"/>
            </a:br>
            <a:r>
              <a:rPr lang="en-GB" dirty="0" smtClean="0"/>
              <a:t/>
            </a:r>
            <a:br>
              <a:rPr lang="en-GB" dirty="0" smtClean="0"/>
            </a:br>
            <a:endParaRPr lang="en-US" dirty="0"/>
          </a:p>
        </p:txBody>
      </p:sp>
      <p:sp>
        <p:nvSpPr>
          <p:cNvPr id="7" name="TextBox 6"/>
          <p:cNvSpPr txBox="1"/>
          <p:nvPr/>
        </p:nvSpPr>
        <p:spPr>
          <a:xfrm>
            <a:off x="1762537" y="410818"/>
            <a:ext cx="10230679" cy="1384995"/>
          </a:xfrm>
          <a:prstGeom prst="rect">
            <a:avLst/>
          </a:prstGeom>
          <a:noFill/>
        </p:spPr>
        <p:txBody>
          <a:bodyPr wrap="square" rtlCol="0">
            <a:spAutoFit/>
          </a:bodyPr>
          <a:lstStyle/>
          <a:p>
            <a:r>
              <a:rPr lang="en-GB" sz="2800" dirty="0" smtClean="0"/>
              <a:t>Last week we learnt about the Courageous Advocate </a:t>
            </a:r>
            <a:r>
              <a:rPr lang="en-GB" sz="2800" b="1" dirty="0" smtClean="0"/>
              <a:t>J.S. Bach</a:t>
            </a:r>
            <a:r>
              <a:rPr lang="en-GB" sz="2800" dirty="0" smtClean="0"/>
              <a:t>.  This week we are leaving history behind </a:t>
            </a:r>
            <a:r>
              <a:rPr lang="en-GB" sz="2800" dirty="0" smtClean="0"/>
              <a:t>with </a:t>
            </a:r>
            <a:r>
              <a:rPr lang="en-GB" sz="2800" dirty="0" smtClean="0"/>
              <a:t>this weeks Courageous Advocate……..</a:t>
            </a:r>
            <a:endParaRPr lang="en-GB" sz="2800" dirty="0" smtClean="0"/>
          </a:p>
        </p:txBody>
      </p:sp>
      <p:pic>
        <p:nvPicPr>
          <p:cNvPr id="8" name="Picture 7"/>
          <p:cNvPicPr>
            <a:picLocks noChangeAspect="1"/>
          </p:cNvPicPr>
          <p:nvPr/>
        </p:nvPicPr>
        <p:blipFill>
          <a:blip r:embed="rId2"/>
          <a:stretch>
            <a:fillRect/>
          </a:stretch>
        </p:blipFill>
        <p:spPr>
          <a:xfrm>
            <a:off x="4426227" y="2810619"/>
            <a:ext cx="4346712" cy="3318511"/>
          </a:xfrm>
          <a:prstGeom prst="rect">
            <a:avLst/>
          </a:prstGeom>
        </p:spPr>
      </p:pic>
    </p:spTree>
    <p:extLst>
      <p:ext uri="{BB962C8B-B14F-4D97-AF65-F5344CB8AC3E}">
        <p14:creationId xmlns:p14="http://schemas.microsoft.com/office/powerpoint/2010/main" xmlns="" val="1202813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644237"/>
            <a:ext cx="8915399" cy="1662546"/>
          </a:xfrm>
        </p:spPr>
        <p:txBody>
          <a:bodyPr>
            <a:normAutofit fontScale="90000"/>
          </a:bodyPr>
          <a:lstStyle/>
          <a:p>
            <a:pPr algn="ctr"/>
            <a:r>
              <a:rPr lang="en-GB" b="1" dirty="0" smtClean="0"/>
              <a:t>COURAGEOUS ADVOCATE</a:t>
            </a:r>
            <a:br>
              <a:rPr lang="en-GB" b="1" dirty="0" smtClean="0"/>
            </a:br>
            <a:r>
              <a:rPr lang="en-GB" b="1" dirty="0" smtClean="0"/>
              <a:t> of the </a:t>
            </a:r>
            <a:r>
              <a:rPr lang="en-GB" b="1" dirty="0" smtClean="0"/>
              <a:t>WEEK</a:t>
            </a:r>
            <a:endParaRPr lang="en-US" b="1" dirty="0"/>
          </a:p>
        </p:txBody>
      </p:sp>
      <p:sp>
        <p:nvSpPr>
          <p:cNvPr id="3" name="Subtitle 2"/>
          <p:cNvSpPr>
            <a:spLocks noGrp="1"/>
          </p:cNvSpPr>
          <p:nvPr>
            <p:ph type="subTitle" idx="1"/>
          </p:nvPr>
        </p:nvSpPr>
        <p:spPr>
          <a:xfrm>
            <a:off x="3276601" y="2346540"/>
            <a:ext cx="8915399" cy="3596879"/>
          </a:xfrm>
        </p:spPr>
        <p:txBody>
          <a:bodyPr>
            <a:normAutofit/>
          </a:bodyPr>
          <a:lstStyle/>
          <a:p>
            <a:pPr algn="ctr"/>
            <a:r>
              <a:rPr lang="en-GB" sz="2800" b="1" dirty="0" smtClean="0"/>
              <a:t>Michael Ebenezer </a:t>
            </a:r>
            <a:endParaRPr lang="en-GB" sz="2800" b="1" dirty="0" smtClean="0"/>
          </a:p>
          <a:p>
            <a:pPr algn="ctr"/>
            <a:r>
              <a:rPr lang="en-GB" sz="2800" b="1" dirty="0" err="1" smtClean="0"/>
              <a:t>Kwadjo</a:t>
            </a:r>
            <a:r>
              <a:rPr lang="en-GB" sz="2800" b="1" dirty="0" smtClean="0"/>
              <a:t> </a:t>
            </a:r>
            <a:r>
              <a:rPr lang="en-GB" sz="2800" b="1" dirty="0" err="1" smtClean="0"/>
              <a:t>Omari</a:t>
            </a:r>
            <a:r>
              <a:rPr lang="en-GB" sz="2800" b="1" dirty="0" smtClean="0"/>
              <a:t> </a:t>
            </a:r>
            <a:r>
              <a:rPr lang="en-GB" sz="2800" b="1" dirty="0" err="1" smtClean="0"/>
              <a:t>Owuo</a:t>
            </a:r>
            <a:r>
              <a:rPr lang="en-GB" sz="2800" b="1" dirty="0" smtClean="0"/>
              <a:t> Jr</a:t>
            </a:r>
            <a:r>
              <a:rPr lang="en-GB" sz="2800" b="1" dirty="0" smtClean="0"/>
              <a:t>.</a:t>
            </a:r>
          </a:p>
          <a:p>
            <a:pPr algn="ctr"/>
            <a:r>
              <a:rPr lang="en-GB" sz="2800" b="1" dirty="0" smtClean="0">
                <a:solidFill>
                  <a:srgbClr val="00B050"/>
                </a:solidFill>
              </a:rPr>
              <a:t>Best known as</a:t>
            </a:r>
            <a:endParaRPr lang="en-GB" sz="2800" b="1" dirty="0" smtClean="0">
              <a:solidFill>
                <a:srgbClr val="00B050"/>
              </a:solidFill>
            </a:endParaRPr>
          </a:p>
          <a:p>
            <a:pPr algn="ctr"/>
            <a:r>
              <a:rPr lang="en-GB" sz="7000" b="1" u="sng" dirty="0" err="1" smtClean="0">
                <a:solidFill>
                  <a:srgbClr val="00B050"/>
                </a:solidFill>
              </a:rPr>
              <a:t>Stormzy</a:t>
            </a:r>
            <a:endParaRPr lang="en-GB" sz="7000" b="1" u="sng" dirty="0" smtClean="0">
              <a:solidFill>
                <a:srgbClr val="00B050"/>
              </a:solidFill>
            </a:endParaRPr>
          </a:p>
          <a:p>
            <a:endParaRPr lang="en-GB" sz="4000" b="1" dirty="0" smtClean="0">
              <a:solidFill>
                <a:srgbClr val="00B050"/>
              </a:solidFill>
            </a:endParaRPr>
          </a:p>
          <a:p>
            <a:endParaRPr lang="en-GB" sz="4000" b="1" dirty="0">
              <a:solidFill>
                <a:srgbClr val="00B050"/>
              </a:solidFill>
            </a:endParaRPr>
          </a:p>
          <a:p>
            <a:endParaRPr lang="en-GB" sz="4000" b="1" dirty="0" smtClean="0">
              <a:solidFill>
                <a:srgbClr val="00B050"/>
              </a:solidFill>
            </a:endParaRPr>
          </a:p>
          <a:p>
            <a:pPr algn="ctr"/>
            <a:endParaRPr lang="en-US" sz="4000" b="1" dirty="0">
              <a:solidFill>
                <a:srgbClr val="00B050"/>
              </a:solidFill>
            </a:endParaRPr>
          </a:p>
        </p:txBody>
      </p:sp>
      <p:pic>
        <p:nvPicPr>
          <p:cNvPr id="4" name="Picture 3"/>
          <p:cNvPicPr>
            <a:picLocks noChangeAspect="1"/>
          </p:cNvPicPr>
          <p:nvPr/>
        </p:nvPicPr>
        <p:blipFill>
          <a:blip r:embed="rId2"/>
          <a:stretch>
            <a:fillRect/>
          </a:stretch>
        </p:blipFill>
        <p:spPr>
          <a:xfrm>
            <a:off x="1801224" y="2234552"/>
            <a:ext cx="3456779" cy="4007221"/>
          </a:xfrm>
          <a:prstGeom prst="rect">
            <a:avLst/>
          </a:prstGeom>
        </p:spPr>
      </p:pic>
    </p:spTree>
    <p:extLst>
      <p:ext uri="{BB962C8B-B14F-4D97-AF65-F5344CB8AC3E}">
        <p14:creationId xmlns:p14="http://schemas.microsoft.com/office/powerpoint/2010/main" xmlns="" val="705750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062934" y="4063353"/>
            <a:ext cx="2505075" cy="1724025"/>
          </a:xfrm>
          <a:prstGeom prst="rect">
            <a:avLst/>
          </a:prstGeom>
        </p:spPr>
      </p:pic>
      <p:sp>
        <p:nvSpPr>
          <p:cNvPr id="2" name="Title 1"/>
          <p:cNvSpPr>
            <a:spLocks noGrp="1"/>
          </p:cNvSpPr>
          <p:nvPr>
            <p:ph type="title"/>
          </p:nvPr>
        </p:nvSpPr>
        <p:spPr>
          <a:xfrm>
            <a:off x="1290326" y="1997839"/>
            <a:ext cx="3531684" cy="5768377"/>
          </a:xfrm>
        </p:spPr>
        <p:txBody>
          <a:bodyPr>
            <a:normAutofit/>
          </a:bodyPr>
          <a:lstStyle/>
          <a:p>
            <a:r>
              <a:rPr lang="en-GB" sz="1200" dirty="0" smtClean="0"/>
              <a:t/>
            </a:r>
            <a:br>
              <a:rPr lang="en-GB" sz="1200" dirty="0" smtClean="0"/>
            </a:br>
            <a:r>
              <a:rPr lang="en-GB" sz="1200" dirty="0"/>
              <a:t/>
            </a:r>
            <a:br>
              <a:rPr lang="en-GB" sz="1200" dirty="0"/>
            </a:br>
            <a:r>
              <a:rPr lang="en-GB" sz="1200" dirty="0" smtClean="0"/>
              <a:t/>
            </a:r>
            <a:br>
              <a:rPr lang="en-GB" sz="1200" dirty="0" smtClean="0"/>
            </a:br>
            <a:r>
              <a:rPr lang="en-GB" sz="4400" dirty="0"/>
              <a:t/>
            </a:r>
            <a:br>
              <a:rPr lang="en-GB" sz="4400" dirty="0"/>
            </a:br>
            <a:r>
              <a:rPr lang="en-GB" dirty="0" smtClean="0"/>
              <a:t/>
            </a:r>
            <a:br>
              <a:rPr lang="en-GB" dirty="0" smtClean="0"/>
            </a:br>
            <a:r>
              <a:rPr lang="en-GB" dirty="0" smtClean="0"/>
              <a:t/>
            </a:r>
            <a:br>
              <a:rPr lang="en-GB" dirty="0" smtClean="0"/>
            </a:br>
            <a:r>
              <a:rPr lang="en-GB" dirty="0" smtClean="0"/>
              <a:t/>
            </a:r>
            <a:br>
              <a:rPr lang="en-GB" dirty="0" smtClean="0"/>
            </a:br>
            <a:endParaRPr lang="en-US" dirty="0"/>
          </a:p>
        </p:txBody>
      </p:sp>
      <p:pic>
        <p:nvPicPr>
          <p:cNvPr id="1026" name="Picture 2"/>
          <p:cNvPicPr>
            <a:picLocks noChangeAspect="1" noChangeArrowheads="1"/>
          </p:cNvPicPr>
          <p:nvPr/>
        </p:nvPicPr>
        <p:blipFill>
          <a:blip r:embed="rId3"/>
          <a:srcRect/>
          <a:stretch>
            <a:fillRect/>
          </a:stretch>
        </p:blipFill>
        <p:spPr bwMode="auto">
          <a:xfrm>
            <a:off x="7908809" y="212036"/>
            <a:ext cx="3910060" cy="2100677"/>
          </a:xfrm>
          <a:prstGeom prst="rect">
            <a:avLst/>
          </a:prstGeom>
          <a:noFill/>
          <a:ln w="9525">
            <a:noFill/>
            <a:miter lim="800000"/>
            <a:headEnd/>
            <a:tailEnd/>
          </a:ln>
        </p:spPr>
      </p:pic>
      <p:sp>
        <p:nvSpPr>
          <p:cNvPr id="7" name="TextBox 6"/>
          <p:cNvSpPr txBox="1"/>
          <p:nvPr/>
        </p:nvSpPr>
        <p:spPr>
          <a:xfrm>
            <a:off x="2054086" y="821636"/>
            <a:ext cx="5685183" cy="2800767"/>
          </a:xfrm>
          <a:prstGeom prst="rect">
            <a:avLst/>
          </a:prstGeom>
          <a:noFill/>
        </p:spPr>
        <p:txBody>
          <a:bodyPr wrap="square" rtlCol="0">
            <a:spAutoFit/>
          </a:bodyPr>
          <a:lstStyle/>
          <a:p>
            <a:r>
              <a:rPr lang="en-GB" sz="2800" dirty="0" err="1" smtClean="0"/>
              <a:t>Stormzy</a:t>
            </a:r>
            <a:r>
              <a:rPr lang="en-GB" sz="2800" dirty="0" smtClean="0"/>
              <a:t> grew up in South London with two older sisters and </a:t>
            </a:r>
            <a:r>
              <a:rPr lang="en-GB" sz="2800" dirty="0" smtClean="0"/>
              <a:t>brother. He was </a:t>
            </a:r>
            <a:r>
              <a:rPr lang="en-GB" sz="2800" dirty="0" smtClean="0"/>
              <a:t>raised by a single mother. </a:t>
            </a:r>
            <a:endParaRPr lang="en-GB" sz="2800" dirty="0" smtClean="0"/>
          </a:p>
          <a:p>
            <a:endParaRPr lang="en-GB" sz="3200" dirty="0" smtClean="0"/>
          </a:p>
          <a:p>
            <a:endParaRPr lang="en-GB" sz="3200" dirty="0"/>
          </a:p>
        </p:txBody>
      </p:sp>
      <p:sp>
        <p:nvSpPr>
          <p:cNvPr id="9" name="TextBox 8"/>
          <p:cNvSpPr txBox="1"/>
          <p:nvPr/>
        </p:nvSpPr>
        <p:spPr>
          <a:xfrm>
            <a:off x="6321287" y="4068417"/>
            <a:ext cx="5022574" cy="1661993"/>
          </a:xfrm>
          <a:prstGeom prst="rect">
            <a:avLst/>
          </a:prstGeom>
          <a:noFill/>
        </p:spPr>
        <p:txBody>
          <a:bodyPr wrap="square" rtlCol="0">
            <a:spAutoFit/>
          </a:bodyPr>
          <a:lstStyle/>
          <a:p>
            <a:r>
              <a:rPr lang="en-GB" sz="2800" dirty="0" smtClean="0"/>
              <a:t>He began rapping at the age of 11, and released his debut album in 2014. </a:t>
            </a:r>
          </a:p>
          <a:p>
            <a:endParaRPr lang="en-GB" dirty="0"/>
          </a:p>
        </p:txBody>
      </p:sp>
    </p:spTree>
    <p:extLst>
      <p:ext uri="{BB962C8B-B14F-4D97-AF65-F5344CB8AC3E}">
        <p14:creationId xmlns:p14="http://schemas.microsoft.com/office/powerpoint/2010/main" xmlns="" val="1202813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5905" y="1997839"/>
            <a:ext cx="7968095" cy="1846659"/>
          </a:xfrm>
          <a:prstGeom prst="rect">
            <a:avLst/>
          </a:prstGeom>
        </p:spPr>
        <p:txBody>
          <a:bodyPr wrap="square">
            <a:spAutoFit/>
          </a:bodyPr>
          <a:lstStyle/>
          <a:p>
            <a:endParaRPr lang="en-GB" sz="2400" dirty="0" smtClean="0"/>
          </a:p>
          <a:p>
            <a:endParaRPr lang="en-GB" sz="2400" dirty="0"/>
          </a:p>
          <a:p>
            <a:endParaRPr lang="en-GB" dirty="0"/>
          </a:p>
          <a:p>
            <a:r>
              <a:rPr lang="en-GB" sz="2400" dirty="0"/>
              <a:t/>
            </a:r>
            <a:br>
              <a:rPr lang="en-GB" sz="2400" dirty="0"/>
            </a:br>
            <a:endParaRPr lang="en-GB" sz="2400" dirty="0"/>
          </a:p>
        </p:txBody>
      </p:sp>
      <p:sp>
        <p:nvSpPr>
          <p:cNvPr id="3" name="TextBox 2"/>
          <p:cNvSpPr txBox="1"/>
          <p:nvPr/>
        </p:nvSpPr>
        <p:spPr>
          <a:xfrm>
            <a:off x="4439479" y="1736035"/>
            <a:ext cx="7460973" cy="3970318"/>
          </a:xfrm>
          <a:prstGeom prst="rect">
            <a:avLst/>
          </a:prstGeom>
          <a:noFill/>
        </p:spPr>
        <p:txBody>
          <a:bodyPr wrap="square" rtlCol="0">
            <a:spAutoFit/>
          </a:bodyPr>
          <a:lstStyle/>
          <a:p>
            <a:r>
              <a:rPr lang="en-GB" sz="2400" dirty="0" err="1" smtClean="0"/>
              <a:t>Stormzy</a:t>
            </a:r>
            <a:r>
              <a:rPr lang="en-GB" sz="2400" dirty="0" smtClean="0"/>
              <a:t> </a:t>
            </a:r>
            <a:r>
              <a:rPr lang="en-GB" sz="2400" dirty="0" smtClean="0"/>
              <a:t>gained </a:t>
            </a:r>
            <a:r>
              <a:rPr lang="en-GB" sz="2400" dirty="0" smtClean="0"/>
              <a:t>massive popularity in mainstream UK culture as well as inside the younger generation within the Church. </a:t>
            </a:r>
            <a:endParaRPr lang="en-GB" sz="2400" dirty="0" smtClean="0"/>
          </a:p>
          <a:p>
            <a:endParaRPr lang="en-GB" sz="2400" dirty="0" smtClean="0"/>
          </a:p>
          <a:p>
            <a:r>
              <a:rPr lang="en-GB" sz="2400" dirty="0" smtClean="0"/>
              <a:t>Through his music </a:t>
            </a:r>
            <a:r>
              <a:rPr lang="en-GB" sz="2400" dirty="0" err="1" smtClean="0"/>
              <a:t>Stormzy</a:t>
            </a:r>
            <a:r>
              <a:rPr lang="en-GB" sz="2400" dirty="0" smtClean="0"/>
              <a:t> </a:t>
            </a:r>
            <a:r>
              <a:rPr lang="en-GB" sz="2400" dirty="0" smtClean="0"/>
              <a:t>wants to harness some of the spirit he’s felt in </a:t>
            </a:r>
            <a:r>
              <a:rPr lang="en-GB" sz="2400" dirty="0" smtClean="0"/>
              <a:t>church.</a:t>
            </a:r>
          </a:p>
          <a:p>
            <a:endParaRPr lang="en-GB" sz="2400" dirty="0" smtClean="0"/>
          </a:p>
          <a:p>
            <a:r>
              <a:rPr lang="en-GB" sz="2400" dirty="0" smtClean="0"/>
              <a:t>His rap </a:t>
            </a:r>
            <a:r>
              <a:rPr lang="en-GB" sz="2400" dirty="0" smtClean="0"/>
              <a:t>music</a:t>
            </a:r>
            <a:r>
              <a:rPr lang="en-GB" sz="2400" dirty="0" smtClean="0"/>
              <a:t> is </a:t>
            </a:r>
            <a:r>
              <a:rPr lang="en-GB" sz="2400" dirty="0" smtClean="0"/>
              <a:t>challenging, </a:t>
            </a:r>
            <a:r>
              <a:rPr lang="en-GB" sz="2400" dirty="0" smtClean="0"/>
              <a:t>contemporary and </a:t>
            </a:r>
            <a:r>
              <a:rPr lang="en-GB" sz="2400" dirty="0" smtClean="0"/>
              <a:t>quite powerful </a:t>
            </a:r>
            <a:r>
              <a:rPr lang="en-GB" sz="2400" dirty="0" smtClean="0"/>
              <a:t>music</a:t>
            </a:r>
            <a:r>
              <a:rPr lang="en-GB" sz="2400" dirty="0" smtClean="0"/>
              <a:t> </a:t>
            </a:r>
            <a:r>
              <a:rPr lang="en-GB" sz="2400" dirty="0" smtClean="0"/>
              <a:t>called </a:t>
            </a:r>
            <a:r>
              <a:rPr lang="en-GB" sz="2400" dirty="0" smtClean="0"/>
              <a:t>‘Grime’. </a:t>
            </a:r>
            <a:endParaRPr lang="en-GB" dirty="0" smtClean="0"/>
          </a:p>
          <a:p>
            <a:endParaRPr lang="en-GB" dirty="0" smtClean="0"/>
          </a:p>
          <a:p>
            <a:endParaRPr lang="en-GB" dirty="0"/>
          </a:p>
        </p:txBody>
      </p:sp>
      <p:pic>
        <p:nvPicPr>
          <p:cNvPr id="5" name="Picture 4"/>
          <p:cNvPicPr>
            <a:picLocks noChangeAspect="1"/>
          </p:cNvPicPr>
          <p:nvPr/>
        </p:nvPicPr>
        <p:blipFill>
          <a:blip r:embed="rId2"/>
          <a:stretch>
            <a:fillRect/>
          </a:stretch>
        </p:blipFill>
        <p:spPr>
          <a:xfrm>
            <a:off x="764125" y="2170428"/>
            <a:ext cx="3457575" cy="2419350"/>
          </a:xfrm>
          <a:prstGeom prst="rect">
            <a:avLst/>
          </a:prstGeom>
        </p:spPr>
      </p:pic>
    </p:spTree>
    <p:extLst>
      <p:ext uri="{BB962C8B-B14F-4D97-AF65-F5344CB8AC3E}">
        <p14:creationId xmlns:p14="http://schemas.microsoft.com/office/powerpoint/2010/main" xmlns="" val="878777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2349" y="0"/>
            <a:ext cx="4070625" cy="2570921"/>
          </a:xfrm>
          <a:prstGeom prst="rect">
            <a:avLst/>
          </a:prstGeom>
        </p:spPr>
      </p:pic>
      <p:sp>
        <p:nvSpPr>
          <p:cNvPr id="4" name="Rectangle 3"/>
          <p:cNvSpPr/>
          <p:nvPr/>
        </p:nvSpPr>
        <p:spPr>
          <a:xfrm>
            <a:off x="1175905" y="1997839"/>
            <a:ext cx="7968095" cy="1846659"/>
          </a:xfrm>
          <a:prstGeom prst="rect">
            <a:avLst/>
          </a:prstGeom>
        </p:spPr>
        <p:txBody>
          <a:bodyPr wrap="square">
            <a:spAutoFit/>
          </a:bodyPr>
          <a:lstStyle/>
          <a:p>
            <a:endParaRPr lang="en-GB" sz="2400" dirty="0" smtClean="0"/>
          </a:p>
          <a:p>
            <a:endParaRPr lang="en-GB" sz="2400" dirty="0"/>
          </a:p>
          <a:p>
            <a:endParaRPr lang="en-GB" dirty="0"/>
          </a:p>
          <a:p>
            <a:r>
              <a:rPr lang="en-GB" sz="2400" dirty="0"/>
              <a:t/>
            </a:r>
            <a:br>
              <a:rPr lang="en-GB" sz="2400" dirty="0"/>
            </a:br>
            <a:endParaRPr lang="en-GB" sz="2400" dirty="0"/>
          </a:p>
        </p:txBody>
      </p:sp>
      <p:sp>
        <p:nvSpPr>
          <p:cNvPr id="3" name="TextBox 2"/>
          <p:cNvSpPr txBox="1"/>
          <p:nvPr/>
        </p:nvSpPr>
        <p:spPr>
          <a:xfrm>
            <a:off x="2875723" y="2849217"/>
            <a:ext cx="8786190" cy="3447098"/>
          </a:xfrm>
          <a:prstGeom prst="rect">
            <a:avLst/>
          </a:prstGeom>
          <a:noFill/>
        </p:spPr>
        <p:txBody>
          <a:bodyPr wrap="square" rtlCol="0">
            <a:spAutoFit/>
          </a:bodyPr>
          <a:lstStyle/>
          <a:p>
            <a:r>
              <a:rPr lang="en-US" sz="2000" dirty="0" smtClean="0"/>
              <a:t>It is said that Grime is bringing religion back to the forefront of culture. </a:t>
            </a:r>
            <a:endParaRPr lang="en-US" sz="2000" dirty="0" smtClean="0"/>
          </a:p>
          <a:p>
            <a:endParaRPr lang="en-US" sz="2000" dirty="0" smtClean="0"/>
          </a:p>
          <a:p>
            <a:r>
              <a:rPr lang="en-GB" sz="2000" dirty="0" smtClean="0"/>
              <a:t>J. P. </a:t>
            </a:r>
            <a:r>
              <a:rPr lang="en-GB" sz="2000" dirty="0" smtClean="0"/>
              <a:t>Patterson, editor-in-chief of Trench magazine and member of the </a:t>
            </a:r>
            <a:r>
              <a:rPr lang="en-GB" sz="2000" dirty="0" err="1" smtClean="0"/>
              <a:t>Mobo</a:t>
            </a:r>
            <a:r>
              <a:rPr lang="en-GB" sz="2000" dirty="0" smtClean="0"/>
              <a:t> Awards </a:t>
            </a:r>
            <a:r>
              <a:rPr lang="en-GB" sz="2000" dirty="0" smtClean="0"/>
              <a:t>Council</a:t>
            </a:r>
            <a:r>
              <a:rPr lang="en-GB" sz="2000" dirty="0" smtClean="0"/>
              <a:t> </a:t>
            </a:r>
            <a:r>
              <a:rPr lang="en-GB" sz="2000" dirty="0" smtClean="0"/>
              <a:t>said, </a:t>
            </a:r>
          </a:p>
          <a:p>
            <a:endParaRPr lang="en-GB" sz="2000" dirty="0" smtClean="0"/>
          </a:p>
          <a:p>
            <a:r>
              <a:rPr lang="en-GB" sz="2000" i="1" dirty="0" smtClean="0"/>
              <a:t>“</a:t>
            </a:r>
            <a:r>
              <a:rPr lang="en-GB" sz="2000" i="1" dirty="0" err="1" smtClean="0"/>
              <a:t>Stormzy</a:t>
            </a:r>
            <a:r>
              <a:rPr lang="en-GB" sz="2000" i="1" dirty="0" smtClean="0"/>
              <a:t> has brought God and grime together in such a cool way. The man has stadiums singing about Jesus, waving their hands, and that should be celebrated. </a:t>
            </a:r>
            <a:endParaRPr lang="en-GB" sz="2000" i="1" dirty="0" smtClean="0"/>
          </a:p>
          <a:p>
            <a:r>
              <a:rPr lang="en-GB" sz="2000" i="1" dirty="0" smtClean="0"/>
              <a:t>He </a:t>
            </a:r>
            <a:r>
              <a:rPr lang="en-GB" sz="2000" i="1" dirty="0" smtClean="0"/>
              <a:t>could easily forget where he’s come from and who got him here, but he hasn’t.”</a:t>
            </a:r>
            <a:endParaRPr lang="en-GB" sz="2800" i="1" dirty="0" smtClean="0"/>
          </a:p>
          <a:p>
            <a:endParaRPr lang="en-GB" dirty="0"/>
          </a:p>
        </p:txBody>
      </p:sp>
    </p:spTree>
    <p:extLst>
      <p:ext uri="{BB962C8B-B14F-4D97-AF65-F5344CB8AC3E}">
        <p14:creationId xmlns:p14="http://schemas.microsoft.com/office/powerpoint/2010/main" xmlns="" val="878777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5905" y="1997839"/>
            <a:ext cx="7968095" cy="1846659"/>
          </a:xfrm>
          <a:prstGeom prst="rect">
            <a:avLst/>
          </a:prstGeom>
        </p:spPr>
        <p:txBody>
          <a:bodyPr wrap="square">
            <a:spAutoFit/>
          </a:bodyPr>
          <a:lstStyle/>
          <a:p>
            <a:endParaRPr lang="en-GB" sz="2400" dirty="0" smtClean="0"/>
          </a:p>
          <a:p>
            <a:endParaRPr lang="en-GB" sz="2400" dirty="0"/>
          </a:p>
          <a:p>
            <a:endParaRPr lang="en-GB" dirty="0"/>
          </a:p>
          <a:p>
            <a:r>
              <a:rPr lang="en-GB" sz="2400" dirty="0"/>
              <a:t/>
            </a:r>
            <a:br>
              <a:rPr lang="en-GB" sz="2400" dirty="0"/>
            </a:br>
            <a:endParaRPr lang="en-GB" sz="2400" dirty="0"/>
          </a:p>
        </p:txBody>
      </p:sp>
      <p:sp>
        <p:nvSpPr>
          <p:cNvPr id="3" name="TextBox 2"/>
          <p:cNvSpPr txBox="1"/>
          <p:nvPr/>
        </p:nvSpPr>
        <p:spPr>
          <a:xfrm>
            <a:off x="1868557" y="291548"/>
            <a:ext cx="5270014" cy="646331"/>
          </a:xfrm>
          <a:prstGeom prst="rect">
            <a:avLst/>
          </a:prstGeom>
          <a:noFill/>
        </p:spPr>
        <p:txBody>
          <a:bodyPr wrap="square" rtlCol="0">
            <a:spAutoFit/>
          </a:bodyPr>
          <a:lstStyle/>
          <a:p>
            <a:endParaRPr lang="en-GB" dirty="0" smtClean="0"/>
          </a:p>
          <a:p>
            <a:endParaRPr lang="en-GB" dirty="0"/>
          </a:p>
        </p:txBody>
      </p:sp>
      <p:sp>
        <p:nvSpPr>
          <p:cNvPr id="5" name="TextBox 4"/>
          <p:cNvSpPr txBox="1"/>
          <p:nvPr/>
        </p:nvSpPr>
        <p:spPr>
          <a:xfrm>
            <a:off x="1563757" y="2427916"/>
            <a:ext cx="9528313" cy="3416320"/>
          </a:xfrm>
          <a:prstGeom prst="rect">
            <a:avLst/>
          </a:prstGeom>
          <a:noFill/>
        </p:spPr>
        <p:txBody>
          <a:bodyPr wrap="square" rtlCol="0">
            <a:spAutoFit/>
          </a:bodyPr>
          <a:lstStyle/>
          <a:p>
            <a:r>
              <a:rPr lang="en-GB" sz="2000" dirty="0" err="1" smtClean="0"/>
              <a:t>Stormzy</a:t>
            </a:r>
            <a:r>
              <a:rPr lang="en-GB" sz="2000" dirty="0" smtClean="0"/>
              <a:t>  won two awards </a:t>
            </a:r>
            <a:r>
              <a:rPr lang="en-GB" sz="2000" dirty="0" smtClean="0"/>
              <a:t>in 2018 at </a:t>
            </a:r>
            <a:r>
              <a:rPr lang="en-GB" sz="2000" dirty="0" smtClean="0"/>
              <a:t>the Brit Awards </a:t>
            </a:r>
            <a:r>
              <a:rPr lang="en-GB" sz="2000" dirty="0" smtClean="0"/>
              <a:t>and </a:t>
            </a:r>
            <a:r>
              <a:rPr lang="en-GB" sz="2000" dirty="0" smtClean="0"/>
              <a:t>gave thanks to God after winning. </a:t>
            </a:r>
            <a:endParaRPr lang="en-GB" sz="2000" dirty="0" smtClean="0"/>
          </a:p>
          <a:p>
            <a:r>
              <a:rPr lang="en-US" sz="2000" dirty="0" smtClean="0"/>
              <a:t>He </a:t>
            </a:r>
            <a:r>
              <a:rPr lang="en-US" sz="2000" dirty="0" smtClean="0"/>
              <a:t>became overwhelmed as he was announced as the </a:t>
            </a:r>
            <a:r>
              <a:rPr lang="en-US" sz="2000" dirty="0" smtClean="0"/>
              <a:t>winner, so </a:t>
            </a:r>
            <a:r>
              <a:rPr lang="en-US" sz="2000" dirty="0" smtClean="0"/>
              <a:t>overwhelmed that he fell to the ground in </a:t>
            </a:r>
            <a:r>
              <a:rPr lang="en-US" sz="2000" dirty="0" smtClean="0"/>
              <a:t>shock. </a:t>
            </a:r>
            <a:endParaRPr lang="en-GB" sz="2000" dirty="0" smtClean="0"/>
          </a:p>
          <a:p>
            <a:r>
              <a:rPr lang="en-US" sz="2000" dirty="0" smtClean="0"/>
              <a:t>Accepting his prize, the rapper told the </a:t>
            </a:r>
            <a:r>
              <a:rPr lang="en-US" sz="2000" dirty="0" smtClean="0"/>
              <a:t>audience,</a:t>
            </a:r>
          </a:p>
          <a:p>
            <a:endParaRPr lang="en-US" sz="2000" dirty="0" smtClean="0"/>
          </a:p>
          <a:p>
            <a:pPr algn="ctr"/>
            <a:r>
              <a:rPr lang="en-US" sz="2400" b="1" i="1" dirty="0" smtClean="0"/>
              <a:t> </a:t>
            </a:r>
            <a:r>
              <a:rPr lang="en-US" sz="2400" b="1" i="1" dirty="0" smtClean="0"/>
              <a:t>"Firstly, I always give all the glory to God, God this is all you, this is all you God. </a:t>
            </a:r>
            <a:r>
              <a:rPr lang="en-US" sz="2400" b="1" i="1" dirty="0" smtClean="0"/>
              <a:t>I </a:t>
            </a:r>
            <a:r>
              <a:rPr lang="en-US" sz="2400" b="1" i="1" dirty="0" smtClean="0"/>
              <a:t>know that a lot of people, when I give the glory to God, it seems such a strange thing, but if you know God, you know it's all him." </a:t>
            </a:r>
            <a:endParaRPr lang="en-GB" sz="2400" b="1" i="1" dirty="0"/>
          </a:p>
        </p:txBody>
      </p:sp>
      <p:pic>
        <p:nvPicPr>
          <p:cNvPr id="6" name="Picture 5"/>
          <p:cNvPicPr>
            <a:picLocks noChangeAspect="1"/>
          </p:cNvPicPr>
          <p:nvPr/>
        </p:nvPicPr>
        <p:blipFill>
          <a:blip r:embed="rId2"/>
          <a:stretch>
            <a:fillRect/>
          </a:stretch>
        </p:blipFill>
        <p:spPr>
          <a:xfrm>
            <a:off x="3515939" y="159026"/>
            <a:ext cx="4938948" cy="2212377"/>
          </a:xfrm>
          <a:prstGeom prst="rect">
            <a:avLst/>
          </a:prstGeom>
        </p:spPr>
      </p:pic>
    </p:spTree>
    <p:extLst>
      <p:ext uri="{BB962C8B-B14F-4D97-AF65-F5344CB8AC3E}">
        <p14:creationId xmlns:p14="http://schemas.microsoft.com/office/powerpoint/2010/main" xmlns="" val="878777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96122" y="748698"/>
            <a:ext cx="3761569" cy="2484832"/>
          </a:xfrm>
          <a:prstGeom prst="rect">
            <a:avLst/>
          </a:prstGeom>
        </p:spPr>
      </p:pic>
      <p:sp>
        <p:nvSpPr>
          <p:cNvPr id="11" name="Title 10"/>
          <p:cNvSpPr>
            <a:spLocks noGrp="1"/>
          </p:cNvSpPr>
          <p:nvPr>
            <p:ph type="title"/>
          </p:nvPr>
        </p:nvSpPr>
        <p:spPr>
          <a:xfrm>
            <a:off x="2592924" y="624110"/>
            <a:ext cx="4780591" cy="830618"/>
          </a:xfrm>
        </p:spPr>
        <p:txBody>
          <a:bodyPr>
            <a:normAutofit fontScale="90000"/>
          </a:bodyPr>
          <a:lstStyle/>
          <a:p>
            <a:r>
              <a:rPr lang="en-GB" sz="2200" dirty="0" smtClean="0"/>
              <a:t>    </a:t>
            </a:r>
            <a:br>
              <a:rPr lang="en-GB" sz="2200" dirty="0" smtClean="0"/>
            </a:br>
            <a:r>
              <a:rPr lang="en-GB" sz="2200" dirty="0"/>
              <a:t/>
            </a:r>
            <a:br>
              <a:rPr lang="en-GB" sz="2200" dirty="0"/>
            </a:br>
            <a:r>
              <a:rPr lang="en-GB" dirty="0" smtClean="0"/>
              <a:t/>
            </a:r>
            <a:br>
              <a:rPr lang="en-GB" dirty="0" smtClean="0"/>
            </a:br>
            <a:r>
              <a:rPr lang="en-GB" dirty="0" smtClean="0"/>
              <a:t/>
            </a:r>
            <a:br>
              <a:rPr lang="en-GB" dirty="0" smtClean="0"/>
            </a:br>
            <a:endParaRPr lang="en-GB" dirty="0"/>
          </a:p>
        </p:txBody>
      </p:sp>
      <p:sp>
        <p:nvSpPr>
          <p:cNvPr id="12" name="Oval Callout 11"/>
          <p:cNvSpPr/>
          <p:nvPr/>
        </p:nvSpPr>
        <p:spPr>
          <a:xfrm>
            <a:off x="401587" y="1454728"/>
            <a:ext cx="6353784" cy="4239490"/>
          </a:xfrm>
          <a:prstGeom prst="wedgeEllipseCallout">
            <a:avLst>
              <a:gd name="adj1" fmla="val 91866"/>
              <a:gd name="adj2" fmla="val -36699"/>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sysClr val="windowText" lastClr="000000"/>
              </a:solidFill>
            </a:endParaRPr>
          </a:p>
        </p:txBody>
      </p:sp>
      <p:sp>
        <p:nvSpPr>
          <p:cNvPr id="13" name="TextBox 12"/>
          <p:cNvSpPr txBox="1"/>
          <p:nvPr/>
        </p:nvSpPr>
        <p:spPr>
          <a:xfrm>
            <a:off x="1746959" y="1708020"/>
            <a:ext cx="4971894" cy="3416320"/>
          </a:xfrm>
          <a:prstGeom prst="rect">
            <a:avLst/>
          </a:prstGeom>
          <a:noFill/>
        </p:spPr>
        <p:txBody>
          <a:bodyPr wrap="square" rtlCol="0">
            <a:spAutoFit/>
          </a:bodyPr>
          <a:lstStyle/>
          <a:p>
            <a:r>
              <a:rPr lang="en-GB" dirty="0"/>
              <a:t> </a:t>
            </a:r>
            <a:r>
              <a:rPr lang="en-GB" sz="2400" dirty="0" smtClean="0"/>
              <a:t>Every </a:t>
            </a:r>
            <a:r>
              <a:rPr lang="en-GB" sz="2400" dirty="0"/>
              <a:t>award I’ve ever collected, whatever achievement I’ve ever had, I’ve always been vocal about the fact that it’s not possible without God</a:t>
            </a:r>
            <a:r>
              <a:rPr lang="en-GB" sz="2400" dirty="0" smtClean="0"/>
              <a:t>.</a:t>
            </a:r>
            <a:endParaRPr lang="en-GB" sz="2400" dirty="0"/>
          </a:p>
          <a:p>
            <a:r>
              <a:rPr lang="en-GB" sz="2400" dirty="0" smtClean="0"/>
              <a:t>He’s </a:t>
            </a:r>
            <a:r>
              <a:rPr lang="en-GB" sz="2400" dirty="0"/>
              <a:t>the reason why I’m here today.  He’s the reason that I’m able to have a career</a:t>
            </a:r>
            <a:r>
              <a:rPr lang="en-GB" sz="2400" dirty="0" smtClean="0"/>
              <a:t>.</a:t>
            </a:r>
            <a:endParaRPr lang="en-GB" sz="2400" dirty="0"/>
          </a:p>
        </p:txBody>
      </p:sp>
      <p:sp>
        <p:nvSpPr>
          <p:cNvPr id="15" name="Rectangle 14"/>
          <p:cNvSpPr/>
          <p:nvPr/>
        </p:nvSpPr>
        <p:spPr>
          <a:xfrm>
            <a:off x="7211291" y="4606375"/>
            <a:ext cx="4293321" cy="1600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smtClean="0">
                <a:solidFill>
                  <a:sysClr val="windowText" lastClr="000000"/>
                </a:solidFill>
              </a:rPr>
              <a:t>What is </a:t>
            </a:r>
            <a:r>
              <a:rPr lang="en-GB" sz="3200" dirty="0" err="1" smtClean="0">
                <a:solidFill>
                  <a:sysClr val="windowText" lastClr="000000"/>
                </a:solidFill>
              </a:rPr>
              <a:t>Stomzy</a:t>
            </a:r>
            <a:r>
              <a:rPr lang="en-GB" sz="3200" dirty="0" smtClean="0">
                <a:solidFill>
                  <a:sysClr val="windowText" lastClr="000000"/>
                </a:solidFill>
              </a:rPr>
              <a:t> saying here?</a:t>
            </a:r>
            <a:endParaRPr lang="en-GB" sz="3200" dirty="0">
              <a:solidFill>
                <a:sysClr val="windowText" lastClr="000000"/>
              </a:solidFill>
            </a:endParaRPr>
          </a:p>
        </p:txBody>
      </p:sp>
    </p:spTree>
    <p:extLst>
      <p:ext uri="{BB962C8B-B14F-4D97-AF65-F5344CB8AC3E}">
        <p14:creationId xmlns:p14="http://schemas.microsoft.com/office/powerpoint/2010/main" xmlns="" val="47122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624109"/>
            <a:ext cx="8911687" cy="5768377"/>
          </a:xfrm>
        </p:spPr>
        <p:txBody>
          <a:bodyPr>
            <a:normAutofit/>
          </a:bodyPr>
          <a:lstStyle/>
          <a:p>
            <a:r>
              <a:rPr lang="en-GB" b="1" dirty="0" smtClean="0"/>
              <a:t/>
            </a:r>
            <a:br>
              <a:rPr lang="en-GB" b="1" dirty="0" smtClean="0"/>
            </a:br>
            <a:r>
              <a:rPr lang="en-GB" b="1" dirty="0"/>
              <a:t/>
            </a:r>
            <a:br>
              <a:rPr lang="en-GB" b="1" dirty="0"/>
            </a:br>
            <a:r>
              <a:rPr lang="en-GB" b="1" dirty="0" smtClean="0"/>
              <a:t/>
            </a:r>
            <a:br>
              <a:rPr lang="en-GB" b="1" dirty="0" smtClean="0"/>
            </a:br>
            <a:r>
              <a:rPr lang="en-GB" b="1" dirty="0"/>
              <a:t/>
            </a:r>
            <a:br>
              <a:rPr lang="en-GB" b="1" dirty="0"/>
            </a:br>
            <a:r>
              <a:rPr lang="en-GB" dirty="0" smtClean="0"/>
              <a:t/>
            </a:r>
            <a:br>
              <a:rPr lang="en-GB" dirty="0" smtClean="0"/>
            </a:br>
            <a:r>
              <a:rPr lang="en-GB" dirty="0" smtClean="0"/>
              <a:t/>
            </a:r>
            <a:br>
              <a:rPr lang="en-GB" dirty="0" smtClean="0"/>
            </a:br>
            <a:r>
              <a:rPr lang="en-GB" dirty="0" smtClean="0"/>
              <a:t/>
            </a:r>
            <a:br>
              <a:rPr lang="en-GB" dirty="0" smtClean="0"/>
            </a:br>
            <a:endParaRPr lang="en-US" dirty="0"/>
          </a:p>
        </p:txBody>
      </p:sp>
      <p:pic>
        <p:nvPicPr>
          <p:cNvPr id="3" name="Picture 2"/>
          <p:cNvPicPr>
            <a:picLocks noChangeAspect="1"/>
          </p:cNvPicPr>
          <p:nvPr/>
        </p:nvPicPr>
        <p:blipFill>
          <a:blip r:embed="rId2"/>
          <a:stretch>
            <a:fillRect/>
          </a:stretch>
        </p:blipFill>
        <p:spPr>
          <a:xfrm>
            <a:off x="7497989" y="586515"/>
            <a:ext cx="3975702" cy="2243652"/>
          </a:xfrm>
          <a:prstGeom prst="rect">
            <a:avLst/>
          </a:prstGeom>
        </p:spPr>
      </p:pic>
      <p:pic>
        <p:nvPicPr>
          <p:cNvPr id="4" name="Picture 3"/>
          <p:cNvPicPr>
            <a:picLocks noChangeAspect="1"/>
          </p:cNvPicPr>
          <p:nvPr/>
        </p:nvPicPr>
        <p:blipFill>
          <a:blip r:embed="rId3"/>
          <a:stretch>
            <a:fillRect/>
          </a:stretch>
        </p:blipFill>
        <p:spPr>
          <a:xfrm rot="20012157">
            <a:off x="509952" y="928263"/>
            <a:ext cx="6210300" cy="2381250"/>
          </a:xfrm>
          <a:prstGeom prst="rect">
            <a:avLst/>
          </a:prstGeom>
        </p:spPr>
      </p:pic>
      <p:sp>
        <p:nvSpPr>
          <p:cNvPr id="5" name="TextBox 4"/>
          <p:cNvSpPr txBox="1"/>
          <p:nvPr/>
        </p:nvSpPr>
        <p:spPr>
          <a:xfrm>
            <a:off x="2915478" y="3803374"/>
            <a:ext cx="8547652" cy="2862322"/>
          </a:xfrm>
          <a:prstGeom prst="rect">
            <a:avLst/>
          </a:prstGeom>
          <a:noFill/>
        </p:spPr>
        <p:txBody>
          <a:bodyPr wrap="square" rtlCol="0">
            <a:spAutoFit/>
          </a:bodyPr>
          <a:lstStyle/>
          <a:p>
            <a:r>
              <a:rPr lang="en-GB" dirty="0" err="1" smtClean="0"/>
              <a:t>Stormzy</a:t>
            </a:r>
            <a:r>
              <a:rPr lang="en-GB" dirty="0" smtClean="0"/>
              <a:t> has also won a prestigious faith award for his contribution to the “public understanding of religion.”</a:t>
            </a:r>
          </a:p>
          <a:p>
            <a:r>
              <a:rPr lang="en-GB" dirty="0" smtClean="0"/>
              <a:t>The grime star, who has rapped about his faith in God, will receive the 2020 </a:t>
            </a:r>
            <a:r>
              <a:rPr lang="en-GB" dirty="0" err="1" smtClean="0"/>
              <a:t>Sandford</a:t>
            </a:r>
            <a:r>
              <a:rPr lang="en-GB" dirty="0" smtClean="0"/>
              <a:t> St Martin Trustees’ Award from the Bishop of Ripon, the </a:t>
            </a:r>
            <a:r>
              <a:rPr lang="en-GB" dirty="0" err="1" smtClean="0"/>
              <a:t>Rt</a:t>
            </a:r>
            <a:r>
              <a:rPr lang="en-GB" dirty="0" smtClean="0"/>
              <a:t> Revd Dr Hartley. </a:t>
            </a:r>
          </a:p>
          <a:p>
            <a:r>
              <a:rPr lang="en-GB" dirty="0" smtClean="0"/>
              <a:t>The </a:t>
            </a:r>
            <a:r>
              <a:rPr lang="en-GB" dirty="0" err="1" smtClean="0"/>
              <a:t>Rt</a:t>
            </a:r>
            <a:r>
              <a:rPr lang="en-GB" dirty="0" smtClean="0"/>
              <a:t> Revd Dr Hartley said “</a:t>
            </a:r>
            <a:r>
              <a:rPr lang="en-GB" i="1" dirty="0" smtClean="0"/>
              <a:t>The openness and clarity about which </a:t>
            </a:r>
            <a:r>
              <a:rPr lang="en-GB" i="1" dirty="0" err="1" smtClean="0"/>
              <a:t>Stormzy</a:t>
            </a:r>
            <a:r>
              <a:rPr lang="en-GB" i="1" dirty="0" smtClean="0"/>
              <a:t> speaks and sings about his faith and the efforts he’s made to translate that into action resonates with people around the world who have heard his music on the radio, seen him perform on television or watched his videos online</a:t>
            </a:r>
            <a:r>
              <a:rPr lang="en-GB" i="1" dirty="0" smtClean="0"/>
              <a:t>.”</a:t>
            </a:r>
            <a:endParaRPr lang="en-GB" sz="1600" i="1" dirty="0" smtClean="0"/>
          </a:p>
        </p:txBody>
      </p:sp>
    </p:spTree>
    <p:extLst>
      <p:ext uri="{BB962C8B-B14F-4D97-AF65-F5344CB8AC3E}">
        <p14:creationId xmlns:p14="http://schemas.microsoft.com/office/powerpoint/2010/main" xmlns="" val="2013952035"/>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1721</TotalTime>
  <Words>421</Words>
  <Application>Microsoft Office PowerPoint</Application>
  <PresentationFormat>Custom</PresentationFormat>
  <Paragraphs>62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Wisp</vt:lpstr>
      <vt:lpstr>COURAGEOUS ADVOCATE  of the WEEK</vt:lpstr>
      <vt:lpstr>         </vt:lpstr>
      <vt:lpstr>COURAGEOUS ADVOCATE  of the WEEK</vt:lpstr>
      <vt:lpstr>       </vt:lpstr>
      <vt:lpstr>Slide 5</vt:lpstr>
      <vt:lpstr>Slide 6</vt:lpstr>
      <vt:lpstr>Slide 7</vt:lpstr>
      <vt:lpstr>        </vt:lpstr>
      <vt:lpstr>       </vt:lpstr>
      <vt:lpstr>           </vt:lpstr>
      <vt:lpstr>Special Bible Verse  Then I called on the name of the LORD: "O LORD, save me!" The LORD is gracious and righteous; our God is full of compassion. The LORD protects the simple hearted; when I was in great need, he saved me. Be at rest once more, O my soul, for the LORD has been good to you.  Psalm 116     </vt:lpstr>
    </vt:vector>
  </TitlesOfParts>
  <Company>EDU-PRD-SCCM1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COURAGEOUS ADVOCATES of the WEEK</dc:title>
  <dc:creator>6038, head</dc:creator>
  <cp:lastModifiedBy>Helen</cp:lastModifiedBy>
  <cp:revision>31</cp:revision>
  <cp:lastPrinted>2019-09-30T09:33:05Z</cp:lastPrinted>
  <dcterms:created xsi:type="dcterms:W3CDTF">2019-09-05T16:28:36Z</dcterms:created>
  <dcterms:modified xsi:type="dcterms:W3CDTF">2020-11-11T21:29:33Z</dcterms:modified>
</cp:coreProperties>
</file>